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59"/>
  </p:notesMasterIdLst>
  <p:sldIdLst>
    <p:sldId id="256" r:id="rId2"/>
    <p:sldId id="257" r:id="rId3"/>
    <p:sldId id="267" r:id="rId4"/>
    <p:sldId id="268" r:id="rId5"/>
    <p:sldId id="269" r:id="rId6"/>
    <p:sldId id="275" r:id="rId7"/>
    <p:sldId id="266" r:id="rId8"/>
    <p:sldId id="274" r:id="rId9"/>
    <p:sldId id="277" r:id="rId10"/>
    <p:sldId id="270" r:id="rId11"/>
    <p:sldId id="261" r:id="rId12"/>
    <p:sldId id="260" r:id="rId13"/>
    <p:sldId id="273" r:id="rId14"/>
    <p:sldId id="278" r:id="rId15"/>
    <p:sldId id="279" r:id="rId16"/>
    <p:sldId id="276" r:id="rId17"/>
    <p:sldId id="280" r:id="rId18"/>
    <p:sldId id="281" r:id="rId19"/>
    <p:sldId id="282" r:id="rId20"/>
    <p:sldId id="283" r:id="rId21"/>
    <p:sldId id="284" r:id="rId22"/>
    <p:sldId id="286" r:id="rId23"/>
    <p:sldId id="288" r:id="rId24"/>
    <p:sldId id="289" r:id="rId25"/>
    <p:sldId id="290" r:id="rId26"/>
    <p:sldId id="287" r:id="rId27"/>
    <p:sldId id="291" r:id="rId28"/>
    <p:sldId id="292" r:id="rId29"/>
    <p:sldId id="310" r:id="rId30"/>
    <p:sldId id="309" r:id="rId31"/>
    <p:sldId id="293" r:id="rId32"/>
    <p:sldId id="297" r:id="rId33"/>
    <p:sldId id="298" r:id="rId34"/>
    <p:sldId id="301" r:id="rId35"/>
    <p:sldId id="300" r:id="rId36"/>
    <p:sldId id="294" r:id="rId37"/>
    <p:sldId id="295" r:id="rId38"/>
    <p:sldId id="296" r:id="rId39"/>
    <p:sldId id="302" r:id="rId40"/>
    <p:sldId id="303" r:id="rId41"/>
    <p:sldId id="304" r:id="rId42"/>
    <p:sldId id="305" r:id="rId43"/>
    <p:sldId id="307" r:id="rId44"/>
    <p:sldId id="306" r:id="rId45"/>
    <p:sldId id="308" r:id="rId46"/>
    <p:sldId id="311" r:id="rId47"/>
    <p:sldId id="313" r:id="rId48"/>
    <p:sldId id="314" r:id="rId49"/>
    <p:sldId id="315" r:id="rId50"/>
    <p:sldId id="324" r:id="rId51"/>
    <p:sldId id="323" r:id="rId52"/>
    <p:sldId id="322" r:id="rId53"/>
    <p:sldId id="320" r:id="rId54"/>
    <p:sldId id="319" r:id="rId55"/>
    <p:sldId id="321" r:id="rId56"/>
    <p:sldId id="317" r:id="rId57"/>
    <p:sldId id="318" r:id="rId5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44180D6-E93A-40BC-8F7B-35F82381A1C4}">
          <p14:sldIdLst>
            <p14:sldId id="256"/>
            <p14:sldId id="257"/>
            <p14:sldId id="267"/>
            <p14:sldId id="268"/>
            <p14:sldId id="269"/>
            <p14:sldId id="275"/>
            <p14:sldId id="266"/>
            <p14:sldId id="274"/>
            <p14:sldId id="277"/>
            <p14:sldId id="270"/>
            <p14:sldId id="261"/>
            <p14:sldId id="260"/>
            <p14:sldId id="273"/>
            <p14:sldId id="278"/>
            <p14:sldId id="279"/>
            <p14:sldId id="276"/>
            <p14:sldId id="280"/>
            <p14:sldId id="281"/>
            <p14:sldId id="282"/>
            <p14:sldId id="283"/>
            <p14:sldId id="284"/>
            <p14:sldId id="286"/>
            <p14:sldId id="288"/>
            <p14:sldId id="289"/>
            <p14:sldId id="290"/>
            <p14:sldId id="287"/>
            <p14:sldId id="291"/>
            <p14:sldId id="292"/>
            <p14:sldId id="310"/>
            <p14:sldId id="309"/>
            <p14:sldId id="293"/>
            <p14:sldId id="297"/>
            <p14:sldId id="298"/>
            <p14:sldId id="301"/>
            <p14:sldId id="300"/>
            <p14:sldId id="294"/>
            <p14:sldId id="295"/>
            <p14:sldId id="296"/>
            <p14:sldId id="302"/>
            <p14:sldId id="303"/>
            <p14:sldId id="304"/>
            <p14:sldId id="305"/>
            <p14:sldId id="307"/>
            <p14:sldId id="306"/>
            <p14:sldId id="308"/>
            <p14:sldId id="311"/>
            <p14:sldId id="313"/>
            <p14:sldId id="314"/>
            <p14:sldId id="315"/>
            <p14:sldId id="324"/>
            <p14:sldId id="323"/>
            <p14:sldId id="322"/>
            <p14:sldId id="320"/>
            <p14:sldId id="319"/>
            <p14:sldId id="321"/>
            <p14:sldId id="317"/>
            <p14:sldId id="31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319"/>
    <a:srgbClr val="DB6B3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4812" autoAdjust="0"/>
  </p:normalViewPr>
  <p:slideViewPr>
    <p:cSldViewPr>
      <p:cViewPr>
        <p:scale>
          <a:sx n="90" d="100"/>
          <a:sy n="90" d="100"/>
        </p:scale>
        <p:origin x="-2244" y="-4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0D727-F4C4-4853-9873-EF155DBD6265}" type="datetimeFigureOut">
              <a:rPr lang="zh-TW" altLang="en-US" smtClean="0"/>
              <a:t>2015/8/12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B82CC-22F9-44EB-BBD1-0CD1FF454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41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B82CC-22F9-44EB-BBD1-0CD1FF4542F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23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B82CC-22F9-44EB-BBD1-0CD1FF4542F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23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B82CC-22F9-44EB-BBD1-0CD1FF4542F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409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4C15B-730F-475B-B4AA-5606E694235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102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4C15B-730F-475B-B4AA-5606E694235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102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4C15B-730F-475B-B4AA-5606E694235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10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4C15B-730F-475B-B4AA-5606E694235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102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4C15B-730F-475B-B4AA-5606E694235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102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4C15B-730F-475B-B4AA-5606E694235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10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EB2D020C-A8E9-4616-BBE4-ED526619E517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D04ECD1-6A8D-4E8F-943C-6D731514E5B3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731D0ECC-5237-460B-83D6-BBD4EC283902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550B4516-3DBC-4C45-84BA-FB3BFF50238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9AA3CFC0-CAB7-4C32-B6C4-8C0805C00D9C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6249B92F-25D2-4971-953A-31A3F1E1EEF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E274BF7A-FD66-4817-9065-3FEFA98B1BB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1B170F54-FB74-4266-9E73-8A22EB48B2E2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1EBC7D36-6714-466A-98B4-08C9702736B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google.com.tw/url?sa=i&amp;rct=j&amp;q=&amp;esrc=s&amp;source=images&amp;cd=&amp;cad=rja&amp;docid=9JiyP5THEKvDyM&amp;tbnid=7LhrTQzy_Zd3kM:&amp;ved=&amp;url=http://www.dive.snoack.de/tutorials/e_Basics_01.html&amp;ei=bgHdUbvPPMb4kgXE8oCwBA&amp;psig=AFQjCNFAsykyC0MpKKgfCXhU8kdoJJWzMQ&amp;ust=137352471934875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mjfzy.blog.163.com/blog/static/66447025201262122353504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v.org/downloads.html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www.youtube.com/watch?v=cgo0UitHfp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www.microsoft.com/taiwan/vstudio/2010/download/default.asp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pencv.org/modules/imgproc/doc/filtering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742951"/>
            <a:ext cx="7772400" cy="1470025"/>
          </a:xfrm>
        </p:spPr>
        <p:txBody>
          <a:bodyPr/>
          <a:lstStyle/>
          <a:p>
            <a:r>
              <a:rPr lang="zh-TW" altLang="en-US" b="1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數位影像處理</a:t>
            </a:r>
            <a:r>
              <a:rPr lang="en-US" altLang="zh-TW" b="1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en-US" altLang="zh-TW" b="1" dirty="0" err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O</a:t>
            </a:r>
            <a:r>
              <a:rPr lang="en-US" altLang="zh-TW" b="1" cap="none" dirty="0" err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pen</a:t>
            </a:r>
            <a:r>
              <a:rPr lang="en-US" altLang="zh-TW" b="1" dirty="0" err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CV</a:t>
            </a:r>
            <a:endParaRPr lang="zh-TW" altLang="en-US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323528" y="34290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TW" sz="3600" dirty="0" smtClean="0">
                <a:solidFill>
                  <a:schemeClr val="accent6">
                    <a:lumMod val="50000"/>
                  </a:schemeClr>
                </a:solidFill>
              </a:rPr>
              <a:t>13.09.24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0327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www.dive.snoack.de/tutorials/images/B01_01_Color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2"/>
            <a:ext cx="3672408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shiue\Pictures\rg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" y="976164"/>
            <a:ext cx="889248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shiue\Pictures\rg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t="46387" r="50067" b="9678"/>
          <a:stretch/>
        </p:blipFill>
        <p:spPr bwMode="auto">
          <a:xfrm>
            <a:off x="45340" y="4869160"/>
            <a:ext cx="5030716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973488" y="422108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solidFill>
                  <a:srgbClr val="7030A0"/>
                </a:solidFill>
                <a:latin typeface="+mj-ea"/>
              </a:rPr>
              <a:t>灰階像素的</a:t>
            </a:r>
            <a:r>
              <a:rPr lang="en-US" altLang="zh-TW" sz="2400" b="1" dirty="0" smtClean="0">
                <a:solidFill>
                  <a:srgbClr val="7030A0"/>
                </a:solidFill>
                <a:latin typeface="+mj-ea"/>
              </a:rPr>
              <a:t>R</a:t>
            </a:r>
            <a:r>
              <a:rPr lang="zh-TW" altLang="en-US" sz="2400" b="1" dirty="0">
                <a:solidFill>
                  <a:srgbClr val="7030A0"/>
                </a:solidFill>
                <a:latin typeface="+mj-ea"/>
              </a:rPr>
              <a:t>、</a:t>
            </a:r>
            <a:r>
              <a:rPr lang="en-US" altLang="zh-TW" sz="2400" b="1" dirty="0">
                <a:solidFill>
                  <a:srgbClr val="7030A0"/>
                </a:solidFill>
                <a:latin typeface="+mj-ea"/>
              </a:rPr>
              <a:t>G</a:t>
            </a:r>
            <a:r>
              <a:rPr lang="zh-TW" altLang="en-US" sz="2400" b="1" dirty="0">
                <a:solidFill>
                  <a:srgbClr val="7030A0"/>
                </a:solidFill>
                <a:latin typeface="+mj-ea"/>
              </a:rPr>
              <a:t>、</a:t>
            </a:r>
            <a:r>
              <a:rPr lang="en-US" altLang="zh-TW" sz="2400" b="1" dirty="0">
                <a:solidFill>
                  <a:srgbClr val="7030A0"/>
                </a:solidFill>
                <a:latin typeface="+mj-ea"/>
              </a:rPr>
              <a:t>B </a:t>
            </a:r>
            <a:r>
              <a:rPr lang="zh-TW" altLang="en-US" sz="2400" b="1" dirty="0">
                <a:solidFill>
                  <a:srgbClr val="7030A0"/>
                </a:solidFill>
                <a:latin typeface="+mj-ea"/>
              </a:rPr>
              <a:t>皆</a:t>
            </a:r>
            <a:r>
              <a:rPr lang="zh-TW" altLang="en-US" sz="2400" b="1" dirty="0" smtClean="0">
                <a:solidFill>
                  <a:srgbClr val="7030A0"/>
                </a:solidFill>
                <a:latin typeface="+mj-ea"/>
              </a:rPr>
              <a:t>相同</a:t>
            </a:r>
            <a:endParaRPr lang="en-US" altLang="zh-TW" sz="2400" b="1" dirty="0" smtClean="0">
              <a:solidFill>
                <a:srgbClr val="7030A0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724128" y="5696588"/>
                <a:ext cx="2071400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0" smtClean="0">
                          <a:solidFill>
                            <a:srgbClr val="7030A0"/>
                          </a:solidFill>
                          <a:latin typeface="Cambria Math"/>
                        </a:rPr>
                        <m:t>𝐠𝐫𝐚𝐲</m:t>
                      </m:r>
                      <m:r>
                        <a:rPr lang="en-US" altLang="zh-TW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TW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𝑮</m:t>
                          </m:r>
                          <m:r>
                            <a:rPr lang="en-US" altLang="zh-TW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TW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𝑩</m:t>
                          </m:r>
                        </m:num>
                        <m:den>
                          <m:r>
                            <a:rPr lang="en-US" altLang="zh-TW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5696588"/>
                <a:ext cx="2071400" cy="6127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標題 1"/>
          <p:cNvSpPr>
            <a:spLocks noGrp="1"/>
          </p:cNvSpPr>
          <p:nvPr/>
        </p:nvSpPr>
        <p:spPr>
          <a:xfrm>
            <a:off x="251520" y="206152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 smtClean="0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b="1" dirty="0">
                <a:solidFill>
                  <a:srgbClr val="7030A0"/>
                </a:solidFill>
              </a:rPr>
              <a:t>彩色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v.s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灰階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445224"/>
            <a:ext cx="1105683" cy="975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03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OpenCV:Mat</a:t>
            </a:r>
            <a:r>
              <a:rPr lang="zh-TW" altLang="en-US" dirty="0" smtClean="0">
                <a:solidFill>
                  <a:schemeClr val="tx1"/>
                </a:solidFill>
              </a:rPr>
              <a:t>結構介紹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r>
              <a:rPr lang="en-US" altLang="zh-TW" sz="2200" dirty="0" smtClean="0"/>
              <a:t>Mat</a:t>
            </a:r>
            <a:r>
              <a:rPr lang="zh-TW" altLang="en-US" sz="2200" dirty="0"/>
              <a:t>結構</a:t>
            </a:r>
            <a:r>
              <a:rPr lang="en-US" altLang="zh-TW" sz="2200" dirty="0" smtClean="0"/>
              <a:t>:</a:t>
            </a:r>
            <a:r>
              <a:rPr lang="zh-TW" altLang="en-US" sz="2200" dirty="0" smtClean="0"/>
              <a:t> 一個多維的數組，可處理向量和矩陣、圖像、直方圖等。</a:t>
            </a:r>
            <a:endParaRPr lang="en-US" altLang="zh-TW" sz="2200" dirty="0" smtClean="0"/>
          </a:p>
          <a:p>
            <a:pPr lvl="1"/>
            <a:r>
              <a:rPr lang="zh-TW" altLang="en-US" dirty="0" smtClean="0"/>
              <a:t>灰階影像</a:t>
            </a:r>
            <a:r>
              <a:rPr lang="en-US" altLang="zh-TW" dirty="0"/>
              <a:t>: &lt;</a:t>
            </a:r>
            <a:r>
              <a:rPr lang="en-US" altLang="zh-TW" dirty="0" err="1"/>
              <a:t>uchar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、</a:t>
            </a:r>
            <a:r>
              <a:rPr lang="zh-TW" altLang="en-US" dirty="0"/>
              <a:t>彩色影像</a:t>
            </a:r>
            <a:r>
              <a:rPr lang="en-US" altLang="zh-TW" dirty="0"/>
              <a:t>&lt;Vec3b</a:t>
            </a:r>
            <a:r>
              <a:rPr lang="en-US" altLang="zh-TW" dirty="0" smtClean="0"/>
              <a:t>&gt;</a:t>
            </a:r>
            <a:r>
              <a:rPr lang="en-US" altLang="zh-TW" dirty="0"/>
              <a:t> =</a:t>
            </a:r>
            <a:r>
              <a:rPr lang="en-US" altLang="zh-TW" dirty="0" err="1" smtClean="0"/>
              <a:t>Vec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uchar</a:t>
            </a:r>
            <a:r>
              <a:rPr lang="en-US" altLang="zh-TW" dirty="0"/>
              <a:t>, 3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TW" sz="1100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TW" sz="2200" dirty="0" smtClean="0"/>
              <a:t>Mat</a:t>
            </a:r>
            <a:r>
              <a:rPr lang="zh-TW" altLang="en-US" sz="2200" dirty="0" smtClean="0"/>
              <a:t>結構初始化</a:t>
            </a:r>
            <a:r>
              <a:rPr lang="en-US" altLang="zh-TW" sz="2200" dirty="0" smtClean="0"/>
              <a:t>:</a:t>
            </a:r>
          </a:p>
          <a:p>
            <a:pPr lvl="1"/>
            <a:r>
              <a:rPr lang="en-US" altLang="zh-TW" sz="1800" dirty="0" smtClean="0"/>
              <a:t>Mat M(</a:t>
            </a:r>
            <a:r>
              <a:rPr lang="en-US" altLang="zh-TW" sz="1800" dirty="0" err="1" smtClean="0"/>
              <a:t>rows,cols,type,fillValue</a:t>
            </a:r>
            <a:r>
              <a:rPr lang="en-US" altLang="zh-TW" sz="1800" dirty="0" smtClean="0"/>
              <a:t>);</a:t>
            </a:r>
          </a:p>
          <a:p>
            <a:pPr lvl="1"/>
            <a:r>
              <a:rPr lang="en-US" altLang="zh-TW" sz="1800" dirty="0" err="1" smtClean="0"/>
              <a:t>A.create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rows,cols,type</a:t>
            </a:r>
            <a:r>
              <a:rPr lang="en-US" altLang="zh-TW" sz="1800" dirty="0" smtClean="0"/>
              <a:t>);</a:t>
            </a:r>
          </a:p>
          <a:p>
            <a:pPr lvl="1"/>
            <a:r>
              <a:rPr lang="en-US" altLang="zh-TW" sz="1800" dirty="0"/>
              <a:t>Mat </a:t>
            </a:r>
            <a:r>
              <a:rPr lang="en-US" altLang="zh-TW" sz="1800" dirty="0" smtClean="0"/>
              <a:t>T= </a:t>
            </a:r>
            <a:r>
              <a:rPr lang="en-US" altLang="zh-TW" sz="1800" dirty="0"/>
              <a:t>Mat::</a:t>
            </a:r>
            <a:r>
              <a:rPr lang="en-US" altLang="zh-TW" sz="1800" dirty="0" smtClean="0"/>
              <a:t>zeros(rows,cols,CV_8UC3);</a:t>
            </a:r>
          </a:p>
          <a:p>
            <a:r>
              <a:rPr lang="en-US" altLang="zh-TW" sz="2200" dirty="0" smtClean="0"/>
              <a:t>Scalar:</a:t>
            </a:r>
            <a:r>
              <a:rPr lang="zh-TW" altLang="en-US" sz="2200" dirty="0" smtClean="0"/>
              <a:t>初始化</a:t>
            </a:r>
            <a:r>
              <a:rPr lang="en-US" altLang="zh-TW" sz="2200" dirty="0" smtClean="0"/>
              <a:t>channel</a:t>
            </a:r>
            <a:r>
              <a:rPr lang="zh-TW" altLang="en-US" sz="2200" dirty="0" smtClean="0"/>
              <a:t>值</a:t>
            </a:r>
            <a:endParaRPr lang="en-US" altLang="zh-TW" sz="2200" dirty="0" smtClean="0"/>
          </a:p>
          <a:p>
            <a:pPr marL="0" indent="0">
              <a:buNone/>
            </a:pPr>
            <a:endParaRPr lang="en-US" altLang="zh-TW" sz="22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zh-TW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zh-TW" sz="24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" y="5846392"/>
            <a:ext cx="5866712" cy="9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群組 14"/>
          <p:cNvGrpSpPr/>
          <p:nvPr/>
        </p:nvGrpSpPr>
        <p:grpSpPr>
          <a:xfrm>
            <a:off x="1043608" y="2492896"/>
            <a:ext cx="6552728" cy="864096"/>
            <a:chOff x="1907704" y="1988840"/>
            <a:chExt cx="6552728" cy="864096"/>
          </a:xfrm>
        </p:grpSpPr>
        <p:sp>
          <p:nvSpPr>
            <p:cNvPr id="8" name="矩形 7"/>
            <p:cNvSpPr/>
            <p:nvPr/>
          </p:nvSpPr>
          <p:spPr>
            <a:xfrm>
              <a:off x="1907704" y="1988840"/>
              <a:ext cx="3276364" cy="864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tx1"/>
                  </a:solidFill>
                </a:rPr>
                <a:t>matrix header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包含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矩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陣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的</a:t>
              </a:r>
              <a:r>
                <a:rPr lang="zh-CN" altLang="en-US" sz="160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大小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，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儲存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的</a:t>
              </a:r>
              <a:r>
                <a:rPr lang="zh-CN" altLang="en-US" sz="160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方式，矩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阵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儲存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的</a:t>
              </a:r>
              <a:r>
                <a:rPr lang="zh-CN" altLang="en-US" sz="160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地址等</a:t>
              </a:r>
              <a:endParaRPr lang="zh-TW" altLang="en-US" sz="16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84068" y="1988840"/>
              <a:ext cx="3276364" cy="8640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指向</a:t>
              </a:r>
              <a:r>
                <a:rPr lang="zh-CN" altLang="en-US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矩</a:t>
              </a:r>
              <a:r>
                <a:rPr lang="zh-TW" altLang="en-US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陣</a:t>
              </a:r>
              <a:r>
                <a:rPr lang="zh-CN" altLang="en-US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包含</a:t>
              </a:r>
              <a:r>
                <a:rPr lang="zh-CN" altLang="en-US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像素值的指针</a:t>
              </a:r>
              <a:endPara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1" name="向右箭號 10"/>
          <p:cNvSpPr/>
          <p:nvPr/>
        </p:nvSpPr>
        <p:spPr>
          <a:xfrm>
            <a:off x="4499992" y="4077072"/>
            <a:ext cx="576064" cy="36004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232504" y="3861048"/>
            <a:ext cx="37561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Mat </a:t>
            </a:r>
            <a:r>
              <a:rPr lang="en-US" altLang="zh-TW" dirty="0" smtClean="0"/>
              <a:t>M(3,3,</a:t>
            </a:r>
            <a:r>
              <a:rPr lang="en-US" altLang="zh-TW" dirty="0" smtClean="0">
                <a:solidFill>
                  <a:srgbClr val="FF0000"/>
                </a:solidFill>
              </a:rPr>
              <a:t>CV_8UC2</a:t>
            </a:r>
            <a:r>
              <a:rPr lang="en-US" altLang="zh-TW" dirty="0" smtClean="0"/>
              <a:t>,</a:t>
            </a:r>
            <a:r>
              <a:rPr lang="en-US" altLang="zh-TW" dirty="0" smtClean="0">
                <a:solidFill>
                  <a:srgbClr val="0070C0"/>
                </a:solidFill>
              </a:rPr>
              <a:t>Scalar(1,3)</a:t>
            </a:r>
            <a:r>
              <a:rPr lang="en-US" altLang="zh-TW" dirty="0" smtClean="0"/>
              <a:t>);</a:t>
            </a:r>
          </a:p>
          <a:p>
            <a:r>
              <a:rPr lang="en-US" altLang="zh-TW" dirty="0" err="1" smtClean="0"/>
              <a:t>A.create</a:t>
            </a:r>
            <a:r>
              <a:rPr lang="en-US" altLang="zh-TW" dirty="0" smtClean="0"/>
              <a:t>(3,3,</a:t>
            </a:r>
            <a:r>
              <a:rPr lang="en-US" altLang="zh-TW" dirty="0" smtClean="0">
                <a:solidFill>
                  <a:srgbClr val="00B050"/>
                </a:solidFill>
              </a:rPr>
              <a:t>CV_8UC(3)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Mat T=Mat</a:t>
            </a:r>
            <a:r>
              <a:rPr lang="en-US" altLang="zh-TW" dirty="0"/>
              <a:t>::</a:t>
            </a:r>
            <a:r>
              <a:rPr lang="en-US" altLang="zh-TW" dirty="0" smtClean="0"/>
              <a:t>zeros(3,3,CV_8UC3</a:t>
            </a:r>
            <a:r>
              <a:rPr lang="en-US" altLang="zh-TW" dirty="0"/>
              <a:t>);</a:t>
            </a:r>
          </a:p>
        </p:txBody>
      </p:sp>
      <p:sp>
        <p:nvSpPr>
          <p:cNvPr id="14" name="矩形 13"/>
          <p:cNvSpPr/>
          <p:nvPr/>
        </p:nvSpPr>
        <p:spPr>
          <a:xfrm>
            <a:off x="35496" y="5435932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8-bit </a:t>
            </a:r>
            <a:r>
              <a:rPr lang="en-US" altLang="zh-TW" dirty="0" smtClean="0"/>
              <a:t>channel(0</a:t>
            </a:r>
            <a:r>
              <a:rPr lang="en-US" altLang="zh-TW" dirty="0"/>
              <a:t>..255)</a:t>
            </a:r>
            <a:endParaRPr lang="en-US" altLang="zh-TW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83" b="39738"/>
          <a:stretch/>
        </p:blipFill>
        <p:spPr bwMode="auto">
          <a:xfrm>
            <a:off x="5912513" y="4784378"/>
            <a:ext cx="3051975" cy="207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76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dirty="0" smtClean="0">
                <a:solidFill>
                  <a:schemeClr val="tx1"/>
                </a:solidFill>
              </a:rPr>
              <a:t>基本影像函式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22468"/>
          </a:xfrm>
        </p:spPr>
        <p:txBody>
          <a:bodyPr>
            <a:normAutofit lnSpcReduction="10000"/>
          </a:bodyPr>
          <a:lstStyle/>
          <a:p>
            <a:r>
              <a:rPr lang="zh-TW" altLang="en-US" sz="2000" dirty="0"/>
              <a:t>載入影像</a:t>
            </a:r>
            <a:endParaRPr lang="en-US" altLang="zh-TW" sz="2000" dirty="0"/>
          </a:p>
          <a:p>
            <a:pPr marL="457200" lvl="2"/>
            <a:r>
              <a:rPr lang="en-US" altLang="zh-TW" b="1" dirty="0" err="1"/>
              <a:t>imread</a:t>
            </a:r>
            <a:r>
              <a:rPr lang="en-US" altLang="zh-TW" b="1" dirty="0" smtClean="0"/>
              <a:t>(“</a:t>
            </a:r>
            <a:r>
              <a:rPr lang="zh-TW" altLang="en-US" b="1" dirty="0" smtClean="0"/>
              <a:t>目標</a:t>
            </a:r>
            <a:r>
              <a:rPr lang="zh-TW" altLang="en-US" b="1" dirty="0"/>
              <a:t>位置含</a:t>
            </a:r>
            <a:r>
              <a:rPr lang="zh-TW" altLang="en-US" b="1" dirty="0" smtClean="0"/>
              <a:t>檔名</a:t>
            </a:r>
            <a:r>
              <a:rPr lang="en-US" altLang="zh-TW" b="1" dirty="0" smtClean="0"/>
              <a:t>”, </a:t>
            </a:r>
            <a:r>
              <a:rPr lang="en-US" altLang="zh-TW" b="1" dirty="0"/>
              <a:t>flag</a:t>
            </a:r>
            <a:r>
              <a:rPr lang="en-US" altLang="zh-TW" b="1" dirty="0" smtClean="0"/>
              <a:t>);</a:t>
            </a:r>
          </a:p>
          <a:p>
            <a:pPr marL="457200" lvl="2"/>
            <a:endParaRPr lang="en-US" altLang="zh-TW" b="1" dirty="0" smtClean="0"/>
          </a:p>
          <a:p>
            <a:pPr marL="457200" lvl="2"/>
            <a:endParaRPr lang="en-US" altLang="zh-TW" b="1" dirty="0" smtClean="0"/>
          </a:p>
          <a:p>
            <a:pPr marL="457200" lvl="2"/>
            <a:endParaRPr lang="en-US" altLang="zh-TW" b="1" dirty="0"/>
          </a:p>
          <a:p>
            <a:pPr lvl="1"/>
            <a:endParaRPr lang="en-US" altLang="zh-TW" sz="1600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endParaRPr lang="en-US" altLang="zh-TW" sz="16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endParaRPr lang="en-US" altLang="zh-TW" sz="16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TW" altLang="en-US" sz="2000" dirty="0" smtClean="0"/>
              <a:t>顯示影像</a:t>
            </a:r>
            <a:endParaRPr lang="en-US" altLang="zh-TW" sz="2000" dirty="0" smtClean="0"/>
          </a:p>
          <a:p>
            <a:pPr lvl="1"/>
            <a:r>
              <a:rPr lang="en-US" altLang="zh-TW" sz="1800" b="1" dirty="0" err="1"/>
              <a:t>imshow</a:t>
            </a:r>
            <a:r>
              <a:rPr lang="en-US" altLang="zh-TW" sz="1800" b="1" dirty="0" smtClean="0"/>
              <a:t>(“</a:t>
            </a:r>
            <a:r>
              <a:rPr lang="zh-TW" altLang="en-US" sz="1800" b="1" dirty="0"/>
              <a:t>顯示視窗名稱</a:t>
            </a:r>
            <a:r>
              <a:rPr lang="en-US" altLang="zh-TW" sz="1800" b="1" dirty="0" smtClean="0"/>
              <a:t>”,</a:t>
            </a:r>
            <a:r>
              <a:rPr lang="zh-TW" altLang="en-US" sz="1800" b="1" dirty="0"/>
              <a:t>輸出的影像變數</a:t>
            </a:r>
            <a:r>
              <a:rPr lang="en-US" altLang="zh-TW" sz="1800" b="1" dirty="0" smtClean="0"/>
              <a:t>);</a:t>
            </a:r>
            <a:endParaRPr lang="en-US" altLang="zh-TW" sz="1800" b="1" dirty="0"/>
          </a:p>
          <a:p>
            <a:r>
              <a:rPr lang="zh-TW" altLang="en-US" sz="2000" dirty="0"/>
              <a:t>儲存圖</a:t>
            </a:r>
            <a:r>
              <a:rPr lang="zh-TW" altLang="en-US" sz="2000" dirty="0" smtClean="0"/>
              <a:t>檔</a:t>
            </a:r>
            <a:endParaRPr lang="en-US" altLang="zh-TW" sz="2000" dirty="0" smtClean="0"/>
          </a:p>
          <a:p>
            <a:pPr lvl="1"/>
            <a:r>
              <a:rPr lang="en-US" altLang="zh-TW" sz="1800" b="1" dirty="0" err="1"/>
              <a:t>imwrite</a:t>
            </a:r>
            <a:r>
              <a:rPr lang="en-US" altLang="zh-TW" sz="1800" b="1" dirty="0" smtClean="0"/>
              <a:t>(“</a:t>
            </a:r>
            <a:r>
              <a:rPr lang="zh-TW" altLang="en-US" sz="1800" b="1" dirty="0" smtClean="0"/>
              <a:t>目標</a:t>
            </a:r>
            <a:r>
              <a:rPr lang="zh-TW" altLang="en-US" sz="1800" b="1" dirty="0"/>
              <a:t>位置含</a:t>
            </a:r>
            <a:r>
              <a:rPr lang="zh-TW" altLang="en-US" sz="1800" b="1" dirty="0" smtClean="0"/>
              <a:t>檔名</a:t>
            </a:r>
            <a:r>
              <a:rPr lang="en-US" altLang="zh-TW" sz="1800" b="1" dirty="0" smtClean="0"/>
              <a:t>”, </a:t>
            </a:r>
            <a:r>
              <a:rPr lang="zh-TW" altLang="en-US" sz="1800" b="1" dirty="0"/>
              <a:t>影像變數</a:t>
            </a:r>
            <a:r>
              <a:rPr lang="en-US" altLang="zh-TW" sz="1800" b="1" dirty="0" smtClean="0"/>
              <a:t>);</a:t>
            </a:r>
          </a:p>
          <a:p>
            <a:r>
              <a:rPr lang="zh-TW" altLang="en-US" sz="2000" dirty="0" smtClean="0"/>
              <a:t>重新設定圖片長寬</a:t>
            </a:r>
            <a:endParaRPr lang="en-US" altLang="zh-TW" sz="2000" dirty="0"/>
          </a:p>
          <a:p>
            <a:pPr lvl="1"/>
            <a:r>
              <a:rPr lang="en-US" altLang="zh-TW" sz="1800" b="1" dirty="0" smtClean="0"/>
              <a:t>Resize(image, </a:t>
            </a:r>
            <a:r>
              <a:rPr lang="en-US" altLang="zh-TW" sz="1800" b="1" dirty="0" err="1"/>
              <a:t>dstimage</a:t>
            </a:r>
            <a:r>
              <a:rPr lang="en-US" altLang="zh-TW" sz="1800" b="1" dirty="0"/>
              <a:t>, Size</a:t>
            </a:r>
            <a:r>
              <a:rPr lang="en-US" altLang="zh-TW" sz="1800" b="1" dirty="0" smtClean="0"/>
              <a:t>(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(</a:t>
            </a:r>
            <a:r>
              <a:rPr lang="en-US" altLang="zh-TW" sz="1800" b="1" dirty="0" err="1" smtClean="0">
                <a:solidFill>
                  <a:srgbClr val="FF0000"/>
                </a:solidFill>
              </a:rPr>
              <a:t>int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)</a:t>
            </a:r>
            <a:r>
              <a:rPr lang="en-US" altLang="zh-TW" sz="1800" b="1" dirty="0" err="1" smtClean="0"/>
              <a:t>image.cols</a:t>
            </a:r>
            <a:r>
              <a:rPr lang="en-US" altLang="zh-TW" sz="1800" b="1" dirty="0" smtClean="0"/>
              <a:t> </a:t>
            </a:r>
            <a:r>
              <a:rPr lang="en-US" altLang="zh-TW" sz="1800" b="1" dirty="0"/>
              <a:t>/ 2, 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(</a:t>
            </a:r>
            <a:r>
              <a:rPr lang="en-US" altLang="zh-TW" sz="1800" b="1" dirty="0" err="1" smtClean="0">
                <a:solidFill>
                  <a:srgbClr val="FF0000"/>
                </a:solidFill>
              </a:rPr>
              <a:t>int</a:t>
            </a:r>
            <a:r>
              <a:rPr lang="en-US" altLang="zh-TW" sz="1800" b="1" dirty="0" smtClean="0">
                <a:solidFill>
                  <a:srgbClr val="FF0000"/>
                </a:solidFill>
              </a:rPr>
              <a:t>)</a:t>
            </a:r>
            <a:r>
              <a:rPr lang="en-US" altLang="zh-TW" sz="1800" b="1" dirty="0" err="1" smtClean="0"/>
              <a:t>image.rows</a:t>
            </a:r>
            <a:r>
              <a:rPr lang="en-US" altLang="zh-TW" sz="1800" b="1" dirty="0" smtClean="0"/>
              <a:t> </a:t>
            </a:r>
            <a:r>
              <a:rPr lang="en-US" altLang="zh-TW" sz="1800" b="1" dirty="0"/>
              <a:t>/ 2</a:t>
            </a:r>
            <a:r>
              <a:rPr lang="en-US" altLang="zh-TW" sz="1800" b="1" dirty="0" smtClean="0"/>
              <a:t>)); </a:t>
            </a:r>
          </a:p>
          <a:p>
            <a:pPr algn="just"/>
            <a:r>
              <a:rPr lang="zh-TW" altLang="en-US" sz="1800" b="1" dirty="0"/>
              <a:t>其他函式</a:t>
            </a:r>
            <a:r>
              <a:rPr lang="zh-TW" altLang="en-US" sz="1800" b="1" dirty="0" smtClean="0"/>
              <a:t>補充</a:t>
            </a:r>
            <a:endParaRPr lang="en-US" altLang="zh-TW" sz="1800" b="1" dirty="0" smtClean="0"/>
          </a:p>
          <a:p>
            <a:pPr lvl="1" algn="just"/>
            <a:r>
              <a:rPr lang="en-US" altLang="zh-TW" sz="1800" dirty="0">
                <a:hlinkClick r:id="rId3"/>
              </a:rPr>
              <a:t>http://tmjfzy.blog.163.com/blog/static/66447025201262122353504</a:t>
            </a:r>
            <a:r>
              <a:rPr lang="en-US" altLang="zh-TW" sz="1800" dirty="0" smtClean="0">
                <a:hlinkClick r:id="rId3"/>
              </a:rPr>
              <a:t>/</a:t>
            </a:r>
            <a:endParaRPr lang="en-US" altLang="zh-TW" sz="1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7544" y="2420888"/>
            <a:ext cx="8568952" cy="14465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flag</a:t>
            </a:r>
          </a:p>
          <a:p>
            <a:pPr>
              <a:lnSpc>
                <a:spcPct val="150000"/>
              </a:lnSpc>
            </a:pPr>
            <a:r>
              <a:rPr lang="en-US" altLang="zh-TW" sz="16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-1 :  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CV_LOAD_IMAGE_UNCHANGED (&lt;0)</a:t>
            </a: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，以</a:t>
            </a:r>
            <a:r>
              <a:rPr lang="zh-TW" altLang="en-US" sz="16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原始影像讀取（</a:t>
            </a: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包括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alpha</a:t>
            </a:r>
            <a:r>
              <a:rPr lang="zh-TW" altLang="en-US" sz="16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通道）。</a:t>
            </a:r>
            <a:endParaRPr lang="zh-TW" altLang="en-US" sz="16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0 :  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CV_LOAD_IMAGE_GRAYSCALE </a:t>
            </a:r>
            <a:r>
              <a:rPr lang="en-US" altLang="zh-TW" sz="16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(0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)</a:t>
            </a: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，以</a:t>
            </a:r>
            <a:r>
              <a:rPr lang="zh-TW" altLang="en-US" sz="16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灰度影像讀取。</a:t>
            </a:r>
            <a:endParaRPr lang="zh-TW" altLang="en-US" sz="16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1 :  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CV_LOAD_IMAGE_COLOR (&gt;0)</a:t>
            </a:r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，以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RGB</a:t>
            </a:r>
            <a:r>
              <a:rPr lang="zh-TW" altLang="en-US" sz="16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格式讀取。</a:t>
            </a:r>
            <a:endParaRPr lang="zh-TW" altLang="en-US" sz="16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61" y="548680"/>
            <a:ext cx="318453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37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0070C0"/>
                </a:solidFill>
              </a:rPr>
              <a:t> </a:t>
            </a:r>
            <a:r>
              <a:rPr lang="en-US" altLang="zh-TW" sz="1600" dirty="0" err="1">
                <a:solidFill>
                  <a:srgbClr val="0070C0"/>
                </a:solidFill>
              </a:rPr>
              <a:t>int</a:t>
            </a:r>
            <a:r>
              <a:rPr lang="en-US" altLang="zh-TW" sz="1600" dirty="0">
                <a:solidFill>
                  <a:srgbClr val="0070C0"/>
                </a:solidFill>
              </a:rPr>
              <a:t> </a:t>
            </a:r>
            <a:r>
              <a:rPr lang="en-US" altLang="zh-TW" sz="1600" dirty="0"/>
              <a:t>main()</a:t>
            </a:r>
          </a:p>
          <a:p>
            <a:pPr marL="0" indent="0">
              <a:buNone/>
            </a:pPr>
            <a:r>
              <a:rPr lang="en-US" altLang="zh-TW" sz="1600" dirty="0"/>
              <a:t>{</a:t>
            </a:r>
          </a:p>
          <a:p>
            <a:pPr marL="0" indent="0">
              <a:buNone/>
            </a:pPr>
            <a:r>
              <a:rPr lang="en-US" altLang="zh-TW" sz="1600" dirty="0"/>
              <a:t>  </a:t>
            </a:r>
            <a:r>
              <a:rPr lang="en-US" altLang="zh-TW" sz="1600" dirty="0">
                <a:solidFill>
                  <a:srgbClr val="00B050"/>
                </a:solidFill>
              </a:rPr>
              <a:t>Mat</a:t>
            </a:r>
            <a:r>
              <a:rPr lang="en-US" altLang="zh-TW" sz="1600" dirty="0"/>
              <a:t> </a:t>
            </a:r>
            <a:r>
              <a:rPr lang="en-US" altLang="zh-TW" sz="1600" dirty="0" smtClean="0">
                <a:solidFill>
                  <a:srgbClr val="7030A0"/>
                </a:solidFill>
              </a:rPr>
              <a:t>image</a:t>
            </a:r>
            <a:r>
              <a:rPr lang="en-US" altLang="zh-TW" sz="1600" dirty="0" smtClean="0"/>
              <a:t>=</a:t>
            </a:r>
            <a:r>
              <a:rPr lang="en-US" altLang="zh-TW" sz="1600" dirty="0" err="1" smtClean="0"/>
              <a:t>imread</a:t>
            </a:r>
            <a:r>
              <a:rPr lang="en-US" altLang="zh-TW" sz="1600" dirty="0" smtClean="0"/>
              <a:t>("</a:t>
            </a:r>
            <a:r>
              <a:rPr lang="zh-TW" altLang="en-US" sz="1600" dirty="0"/>
              <a:t>目標位置含檔名</a:t>
            </a:r>
            <a:r>
              <a:rPr lang="en-US" altLang="zh-TW" sz="1600" dirty="0" smtClean="0"/>
              <a:t>", </a:t>
            </a:r>
            <a:r>
              <a:rPr lang="en-US" altLang="zh-TW" sz="1600" dirty="0"/>
              <a:t>1 );</a:t>
            </a:r>
          </a:p>
          <a:p>
            <a:pPr marL="0" indent="0">
              <a:buNone/>
            </a:pPr>
            <a:r>
              <a:rPr lang="en-US" altLang="zh-TW" sz="1600" dirty="0"/>
              <a:t>  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 smtClean="0"/>
              <a:t>  for(</a:t>
            </a:r>
            <a:r>
              <a:rPr lang="en-US" altLang="zh-TW" sz="1600" dirty="0" err="1" smtClean="0">
                <a:solidFill>
                  <a:srgbClr val="0070C0"/>
                </a:solidFill>
              </a:rPr>
              <a:t>int</a:t>
            </a:r>
            <a:r>
              <a:rPr lang="en-US" altLang="zh-TW" sz="1600" dirty="0" smtClean="0">
                <a:solidFill>
                  <a:srgbClr val="0070C0"/>
                </a:solidFill>
              </a:rPr>
              <a:t>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=0; </a:t>
            </a:r>
            <a:r>
              <a:rPr lang="en-US" altLang="zh-TW" sz="1600" dirty="0" err="1" smtClean="0"/>
              <a:t>i</a:t>
            </a:r>
            <a:r>
              <a:rPr lang="en-US" altLang="zh-TW" sz="1600" dirty="0" smtClean="0"/>
              <a:t>&lt;</a:t>
            </a:r>
            <a:r>
              <a:rPr lang="en-US" altLang="zh-TW" sz="1600" dirty="0" err="1" smtClean="0">
                <a:solidFill>
                  <a:srgbClr val="7030A0"/>
                </a:solidFill>
              </a:rPr>
              <a:t>image</a:t>
            </a:r>
            <a:r>
              <a:rPr lang="en-US" altLang="zh-TW" sz="1600" dirty="0" err="1" smtClean="0"/>
              <a:t>.rows</a:t>
            </a:r>
            <a:r>
              <a:rPr lang="en-US" altLang="zh-TW" sz="1600" dirty="0"/>
              <a:t>;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++)</a:t>
            </a:r>
          </a:p>
          <a:p>
            <a:pPr marL="0" indent="0">
              <a:buNone/>
            </a:pPr>
            <a:r>
              <a:rPr lang="zh-TW" altLang="en-US" sz="1600" dirty="0"/>
              <a:t>    </a:t>
            </a:r>
            <a:r>
              <a:rPr lang="en-US" altLang="zh-TW" sz="1600" dirty="0" smtClean="0"/>
              <a:t>{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/>
              <a:t>    for(</a:t>
            </a:r>
            <a:r>
              <a:rPr lang="en-US" altLang="zh-TW" sz="1600" dirty="0" err="1" smtClean="0">
                <a:solidFill>
                  <a:srgbClr val="0070C0"/>
                </a:solidFill>
              </a:rPr>
              <a:t>int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j=0; </a:t>
            </a:r>
            <a:r>
              <a:rPr lang="en-US" altLang="zh-TW" sz="1600" dirty="0" smtClean="0"/>
              <a:t>j&lt;</a:t>
            </a:r>
            <a:r>
              <a:rPr lang="en-US" altLang="zh-TW" sz="1600" dirty="0" err="1" smtClean="0">
                <a:solidFill>
                  <a:srgbClr val="7030A0"/>
                </a:solidFill>
              </a:rPr>
              <a:t>image</a:t>
            </a:r>
            <a:r>
              <a:rPr lang="en-US" altLang="zh-TW" sz="1600" dirty="0" err="1" smtClean="0"/>
              <a:t>.cols</a:t>
            </a:r>
            <a:r>
              <a:rPr lang="en-US" altLang="zh-TW" sz="1600" dirty="0"/>
              <a:t>; j++)</a:t>
            </a:r>
          </a:p>
          <a:p>
            <a:pPr marL="0" indent="0">
              <a:buNone/>
            </a:pPr>
            <a:r>
              <a:rPr lang="zh-TW" altLang="en-US" sz="1600" dirty="0"/>
              <a:t>        </a:t>
            </a:r>
            <a:r>
              <a:rPr lang="en-US" altLang="zh-TW" sz="1600" dirty="0" smtClean="0"/>
              <a:t>{</a:t>
            </a:r>
            <a:endParaRPr lang="zh-TW" altLang="en-US" sz="1600" dirty="0"/>
          </a:p>
          <a:p>
            <a:pPr marL="0" indent="0">
              <a:buNone/>
            </a:pPr>
            <a:r>
              <a:rPr lang="en-US" altLang="zh-TW" sz="1600" dirty="0" smtClean="0"/>
              <a:t>	</a:t>
            </a:r>
            <a:r>
              <a:rPr lang="en-US" altLang="zh-TW" sz="1600" dirty="0" err="1" smtClean="0">
                <a:solidFill>
                  <a:srgbClr val="0070C0"/>
                </a:solidFill>
              </a:rPr>
              <a:t>int</a:t>
            </a:r>
            <a:r>
              <a:rPr lang="en-US" altLang="zh-TW" sz="1600" dirty="0" smtClean="0"/>
              <a:t> B = </a:t>
            </a:r>
            <a:r>
              <a:rPr lang="en-US" altLang="zh-TW" sz="1600" dirty="0" smtClean="0">
                <a:solidFill>
                  <a:srgbClr val="7030A0"/>
                </a:solidFill>
              </a:rPr>
              <a:t>image</a:t>
            </a:r>
            <a:r>
              <a:rPr lang="en-US" altLang="zh-TW" sz="1600" dirty="0" smtClean="0"/>
              <a:t>.at</a:t>
            </a:r>
            <a:r>
              <a:rPr lang="en-US" altLang="zh-TW" sz="1600" dirty="0" smtClean="0">
                <a:solidFill>
                  <a:srgbClr val="00B050"/>
                </a:solidFill>
              </a:rPr>
              <a:t>&lt;</a:t>
            </a:r>
            <a:r>
              <a:rPr lang="en-US" altLang="zh-TW" sz="1600" dirty="0" err="1" smtClean="0">
                <a:solidFill>
                  <a:srgbClr val="00B050"/>
                </a:solidFill>
              </a:rPr>
              <a:t>uchar</a:t>
            </a:r>
            <a:r>
              <a:rPr lang="en-US" altLang="zh-TW" sz="1600" smtClean="0">
                <a:solidFill>
                  <a:srgbClr val="00B050"/>
                </a:solidFill>
              </a:rPr>
              <a:t>&gt;</a:t>
            </a:r>
            <a:r>
              <a:rPr lang="en-US" altLang="zh-TW" sz="1600" smtClean="0"/>
              <a:t>(</a:t>
            </a:r>
            <a:r>
              <a:rPr lang="en-US" altLang="zh-TW" sz="1600" dirty="0" err="1"/>
              <a:t>i</a:t>
            </a:r>
            <a:r>
              <a:rPr lang="en-US" altLang="zh-TW" sz="1600" dirty="0"/>
              <a:t>, </a:t>
            </a:r>
            <a:r>
              <a:rPr lang="en-US" altLang="zh-TW" sz="1600"/>
              <a:t>j</a:t>
            </a:r>
            <a:r>
              <a:rPr lang="en-US" altLang="zh-TW" sz="1600" smtClean="0"/>
              <a:t>) </a:t>
            </a:r>
            <a:r>
              <a:rPr lang="en-US" altLang="zh-TW" sz="1600" dirty="0" smtClean="0"/>
              <a:t>; 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/>
              <a:t>	</a:t>
            </a:r>
            <a:r>
              <a:rPr lang="en-US" altLang="zh-TW" sz="1600" dirty="0" err="1" smtClean="0">
                <a:solidFill>
                  <a:srgbClr val="0070C0"/>
                </a:solidFill>
              </a:rPr>
              <a:t>int</a:t>
            </a:r>
            <a:r>
              <a:rPr lang="en-US" altLang="zh-TW" sz="1600" dirty="0" smtClean="0"/>
              <a:t> G = </a:t>
            </a:r>
            <a:r>
              <a:rPr lang="en-US" altLang="zh-TW" sz="1600" dirty="0" smtClean="0">
                <a:solidFill>
                  <a:srgbClr val="7030A0"/>
                </a:solidFill>
              </a:rPr>
              <a:t>image</a:t>
            </a:r>
            <a:r>
              <a:rPr lang="en-US" altLang="zh-TW" sz="1600" dirty="0" smtClean="0"/>
              <a:t>.at</a:t>
            </a:r>
            <a:r>
              <a:rPr lang="en-US" altLang="zh-TW" sz="1600" dirty="0">
                <a:solidFill>
                  <a:srgbClr val="00B050"/>
                </a:solidFill>
              </a:rPr>
              <a:t>&lt;Vec3b&gt;</a:t>
            </a:r>
            <a:r>
              <a:rPr lang="en-US" altLang="zh-TW" sz="1600" dirty="0"/>
              <a:t>(</a:t>
            </a:r>
            <a:r>
              <a:rPr lang="en-US" altLang="zh-TW" sz="1600" dirty="0" err="1"/>
              <a:t>i</a:t>
            </a:r>
            <a:r>
              <a:rPr lang="en-US" altLang="zh-TW" sz="1600" dirty="0"/>
              <a:t>, j)[1] ;</a:t>
            </a:r>
            <a:r>
              <a:rPr lang="en-US" altLang="zh-TW" sz="1600" dirty="0" smtClean="0"/>
              <a:t> 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/>
              <a:t>	</a:t>
            </a:r>
            <a:r>
              <a:rPr lang="en-US" altLang="zh-TW" sz="1600" dirty="0" err="1" smtClean="0">
                <a:solidFill>
                  <a:srgbClr val="0070C0"/>
                </a:solidFill>
              </a:rPr>
              <a:t>int</a:t>
            </a:r>
            <a:r>
              <a:rPr lang="en-US" altLang="zh-TW" sz="1600" dirty="0" smtClean="0"/>
              <a:t> R = </a:t>
            </a:r>
            <a:r>
              <a:rPr lang="en-US" altLang="zh-TW" sz="1600" dirty="0" smtClean="0">
                <a:solidFill>
                  <a:srgbClr val="7030A0"/>
                </a:solidFill>
              </a:rPr>
              <a:t>image</a:t>
            </a:r>
            <a:r>
              <a:rPr lang="en-US" altLang="zh-TW" sz="1600" dirty="0" smtClean="0"/>
              <a:t>.at</a:t>
            </a:r>
            <a:r>
              <a:rPr lang="en-US" altLang="zh-TW" sz="1600" dirty="0">
                <a:solidFill>
                  <a:srgbClr val="00B050"/>
                </a:solidFill>
              </a:rPr>
              <a:t>&lt;Vec3b&gt;</a:t>
            </a:r>
            <a:r>
              <a:rPr lang="en-US" altLang="zh-TW" sz="1600" dirty="0"/>
              <a:t>(</a:t>
            </a:r>
            <a:r>
              <a:rPr lang="en-US" altLang="zh-TW" sz="1600" dirty="0" err="1"/>
              <a:t>i</a:t>
            </a:r>
            <a:r>
              <a:rPr lang="en-US" altLang="zh-TW" sz="1600" dirty="0"/>
              <a:t>, j)[2] </a:t>
            </a:r>
            <a:r>
              <a:rPr lang="en-US" altLang="zh-TW" sz="1600" dirty="0" smtClean="0"/>
              <a:t>;</a:t>
            </a:r>
          </a:p>
          <a:p>
            <a:pPr marL="0" indent="0">
              <a:buNone/>
            </a:pPr>
            <a:r>
              <a:rPr lang="en-US" altLang="zh-TW" sz="1600" dirty="0"/>
              <a:t> </a:t>
            </a:r>
            <a:r>
              <a:rPr lang="en-US" altLang="zh-TW" sz="1600" dirty="0" smtClean="0"/>
              <a:t>       }</a:t>
            </a:r>
            <a:endParaRPr lang="zh-TW" altLang="en-US" sz="1600" dirty="0" smtClean="0"/>
          </a:p>
          <a:p>
            <a:pPr marL="0" indent="0">
              <a:buNone/>
            </a:pPr>
            <a:r>
              <a:rPr lang="en-US" altLang="zh-TW" sz="1600" dirty="0" smtClean="0"/>
              <a:t>    }</a:t>
            </a:r>
          </a:p>
          <a:p>
            <a:pPr marL="0" indent="0">
              <a:buNone/>
            </a:pPr>
            <a:r>
              <a:rPr lang="en-US" altLang="zh-TW" sz="1600" dirty="0"/>
              <a:t>  </a:t>
            </a:r>
            <a:r>
              <a:rPr lang="en-US" altLang="zh-TW" sz="1600" dirty="0" err="1">
                <a:solidFill>
                  <a:srgbClr val="00B0F0"/>
                </a:solidFill>
              </a:rPr>
              <a:t>waitKey</a:t>
            </a:r>
            <a:r>
              <a:rPr lang="en-US" altLang="zh-TW" sz="1600" dirty="0">
                <a:solidFill>
                  <a:srgbClr val="00B0F0"/>
                </a:solidFill>
              </a:rPr>
              <a:t>(0</a:t>
            </a:r>
            <a:r>
              <a:rPr lang="en-US" altLang="zh-TW" sz="1600" dirty="0" smtClean="0">
                <a:solidFill>
                  <a:srgbClr val="00B0F0"/>
                </a:solidFill>
              </a:rPr>
              <a:t>);</a:t>
            </a: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altLang="zh-TW" sz="16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TW" sz="1600" dirty="0"/>
              <a:t>  return 0;</a:t>
            </a:r>
          </a:p>
          <a:p>
            <a:pPr marL="0" indent="0">
              <a:buNone/>
            </a:pPr>
            <a:r>
              <a:rPr lang="en-US" altLang="zh-TW" sz="1600" dirty="0" smtClean="0"/>
              <a:t>}</a:t>
            </a:r>
            <a:endParaRPr lang="en-US" altLang="zh-TW" sz="1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get RGB pixel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40152" y="3356992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776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Binary Image step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22468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灰階轉換</a:t>
            </a:r>
            <a:endParaRPr lang="en-US" altLang="zh-TW" sz="2000" dirty="0"/>
          </a:p>
          <a:p>
            <a:pPr marL="457200" lvl="2"/>
            <a:r>
              <a:rPr lang="en-US" altLang="zh-TW" b="1" dirty="0" err="1"/>
              <a:t>cvtColor</a:t>
            </a:r>
            <a:r>
              <a:rPr lang="en-US" altLang="zh-TW" b="1" dirty="0"/>
              <a:t>(</a:t>
            </a:r>
            <a:r>
              <a:rPr lang="zh-TW" altLang="en-US" b="1" dirty="0"/>
              <a:t>原影像</a:t>
            </a:r>
            <a:r>
              <a:rPr lang="zh-TW" altLang="en-US" b="1" dirty="0" smtClean="0"/>
              <a:t>變數</a:t>
            </a:r>
            <a:r>
              <a:rPr lang="en-US" altLang="zh-TW" dirty="0" smtClean="0"/>
              <a:t>,</a:t>
            </a:r>
            <a:r>
              <a:rPr lang="zh-TW" altLang="en-US" b="1" dirty="0" smtClean="0"/>
              <a:t>輸出的影像變數</a:t>
            </a:r>
            <a:r>
              <a:rPr lang="en-US" altLang="zh-TW" b="1" dirty="0" smtClean="0"/>
              <a:t>,CV_RGB2GRAY);</a:t>
            </a:r>
          </a:p>
          <a:p>
            <a:pPr marL="457200" lvl="2"/>
            <a:endParaRPr lang="en-US" altLang="zh-TW" sz="1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TW" altLang="en-US" sz="2000" dirty="0" smtClean="0"/>
              <a:t>門檻值篩選</a:t>
            </a:r>
            <a:endParaRPr lang="en-US" altLang="zh-TW" sz="2000" dirty="0" smtClean="0"/>
          </a:p>
          <a:p>
            <a:pPr lvl="1"/>
            <a:r>
              <a:rPr lang="en-US" altLang="zh-TW" sz="1800" b="1" dirty="0"/>
              <a:t>threshold(</a:t>
            </a:r>
            <a:r>
              <a:rPr lang="zh-TW" altLang="en-US" sz="1800" b="1" dirty="0"/>
              <a:t>原影像變數</a:t>
            </a:r>
            <a:r>
              <a:rPr lang="en-US" altLang="zh-TW" sz="1800" b="1" dirty="0"/>
              <a:t>,</a:t>
            </a:r>
            <a:r>
              <a:rPr lang="zh-TW" altLang="en-US" sz="1800" b="1" dirty="0"/>
              <a:t>輸出的影像變數</a:t>
            </a:r>
            <a:r>
              <a:rPr lang="en-US" altLang="zh-TW" sz="1800" b="1" dirty="0" smtClean="0"/>
              <a:t>,</a:t>
            </a:r>
            <a:r>
              <a:rPr lang="zh-TW" altLang="en-US" sz="1800" b="1" dirty="0"/>
              <a:t>門檻</a:t>
            </a:r>
            <a:r>
              <a:rPr lang="zh-TW" altLang="en-US" sz="1800" b="1" dirty="0" smtClean="0"/>
              <a:t>值</a:t>
            </a:r>
            <a:r>
              <a:rPr lang="en-US" altLang="zh-TW" sz="1800" b="1" dirty="0" smtClean="0"/>
              <a:t>, </a:t>
            </a:r>
            <a:r>
              <a:rPr lang="en-US" altLang="zh-TW" sz="1800" b="1" dirty="0" err="1" smtClean="0"/>
              <a:t>maxval</a:t>
            </a:r>
            <a:r>
              <a:rPr lang="en-US" altLang="zh-TW" sz="1800" b="1" dirty="0"/>
              <a:t>,</a:t>
            </a:r>
            <a:r>
              <a:rPr lang="zh-TW" altLang="zh-TW" sz="1800" b="1" dirty="0"/>
              <a:t> threshold_type</a:t>
            </a:r>
            <a:r>
              <a:rPr lang="en-US" altLang="zh-TW" sz="1800" b="1" dirty="0"/>
              <a:t>);</a:t>
            </a:r>
          </a:p>
          <a:p>
            <a:pPr lvl="1"/>
            <a:r>
              <a:rPr lang="zh-TW" altLang="en-US" sz="1800" b="1" dirty="0"/>
              <a:t>檢查</a:t>
            </a:r>
            <a:r>
              <a:rPr lang="zh-TW" altLang="en-US" sz="1800" b="1" dirty="0" smtClean="0"/>
              <a:t>每</a:t>
            </a:r>
            <a:r>
              <a:rPr lang="zh-TW" altLang="en-US" sz="1800" b="1" dirty="0"/>
              <a:t>一</a:t>
            </a:r>
            <a:r>
              <a:rPr lang="zh-TW" altLang="en-US" sz="1800" b="1" dirty="0" smtClean="0"/>
              <a:t>個</a:t>
            </a:r>
            <a:r>
              <a:rPr lang="en-US" altLang="zh-TW" sz="1800" b="1" dirty="0"/>
              <a:t>channel</a:t>
            </a:r>
            <a:r>
              <a:rPr lang="zh-TW" altLang="en-US" sz="1800" b="1" dirty="0"/>
              <a:t>的值是否大於</a:t>
            </a:r>
            <a:r>
              <a:rPr lang="en-US" altLang="zh-TW" sz="1800" b="1" dirty="0"/>
              <a:t>threshold</a:t>
            </a:r>
            <a:endParaRPr lang="zh-TW" altLang="en-US" sz="1800" dirty="0"/>
          </a:p>
          <a:p>
            <a:pPr lvl="1"/>
            <a:endParaRPr lang="en-US" altLang="zh-TW" sz="1800" b="1" dirty="0"/>
          </a:p>
          <a:p>
            <a:pPr marL="0" indent="0">
              <a:buNone/>
            </a:pPr>
            <a:endParaRPr lang="en-US" altLang="zh-TW" sz="1800" b="1" dirty="0" smtClean="0"/>
          </a:p>
        </p:txBody>
      </p:sp>
      <p:sp>
        <p:nvSpPr>
          <p:cNvPr id="21" name="文字方塊 5"/>
          <p:cNvSpPr txBox="1"/>
          <p:nvPr/>
        </p:nvSpPr>
        <p:spPr>
          <a:xfrm>
            <a:off x="7092280" y="1567096"/>
            <a:ext cx="1872208" cy="8309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 dirty="0"/>
              <a:t>原影像</a:t>
            </a:r>
            <a:r>
              <a:rPr lang="zh-TW" altLang="en-US" sz="1600" b="1" dirty="0" smtClean="0"/>
              <a:t>變數</a:t>
            </a:r>
            <a:r>
              <a:rPr lang="en-US" altLang="zh-TW" sz="1600" b="1" dirty="0" smtClean="0"/>
              <a:t>:</a:t>
            </a:r>
            <a:r>
              <a:rPr lang="en-US" altLang="zh-TW" sz="1600" b="1" dirty="0" err="1" smtClean="0"/>
              <a:t>src</a:t>
            </a:r>
            <a:endParaRPr lang="en-US" altLang="zh-TW" sz="1600" b="1" dirty="0" smtClean="0"/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600" b="1" dirty="0"/>
              <a:t>輸出影像變數</a:t>
            </a:r>
            <a:r>
              <a:rPr lang="en-US" altLang="zh-TW" sz="1600" b="1" dirty="0"/>
              <a:t>:</a:t>
            </a:r>
            <a:r>
              <a:rPr lang="en-US" altLang="zh-TW" sz="1600" b="1" dirty="0" err="1"/>
              <a:t>dst</a:t>
            </a:r>
            <a:endParaRPr lang="en-US" altLang="zh-TW" sz="1600" b="1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1" y="3717032"/>
            <a:ext cx="768722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1331640" y="3933056"/>
            <a:ext cx="576064" cy="9361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411760" y="3933056"/>
            <a:ext cx="576064" cy="9361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35696" y="3933056"/>
            <a:ext cx="576064" cy="9361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7030A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9" y="5617101"/>
            <a:ext cx="4845415" cy="1240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向右箭號 32"/>
          <p:cNvSpPr/>
          <p:nvPr/>
        </p:nvSpPr>
        <p:spPr>
          <a:xfrm rot="5400000">
            <a:off x="3867812" y="5030621"/>
            <a:ext cx="644290" cy="532222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483768" y="5877272"/>
            <a:ext cx="936104" cy="9361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8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30" grpId="0" animBg="1"/>
      <p:bldP spid="30" grpId="1" animBg="1"/>
      <p:bldP spid="34" grpId="0" animBg="1"/>
      <p:bldP spid="3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threshold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type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1452"/>
              </p:ext>
            </p:extLst>
          </p:nvPr>
        </p:nvGraphicFramePr>
        <p:xfrm>
          <a:off x="971600" y="2348880"/>
          <a:ext cx="7416824" cy="316835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4079253"/>
                <a:gridCol w="1576075"/>
                <a:gridCol w="1761496"/>
              </a:tblGrid>
              <a:tr h="809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zh-TW" sz="2000" dirty="0" smtClean="0">
                          <a:solidFill>
                            <a:srgbClr val="FFFF00"/>
                          </a:solidFill>
                        </a:rPr>
                        <a:t>if src(x,y)&gt;threshold</a:t>
                      </a:r>
                      <a:r>
                        <a:rPr kumimoji="1" lang="en-US" altLang="zh-TW" sz="2000" dirty="0" smtClean="0">
                          <a:solidFill>
                            <a:srgbClr val="FFFF00"/>
                          </a:solidFill>
                        </a:rPr>
                        <a:t>,</a:t>
                      </a:r>
                      <a:endParaRPr lang="en-US" altLang="zh-TW" sz="2000" dirty="0" smtClean="0">
                        <a:solidFill>
                          <a:srgbClr val="FFFF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000" dirty="0" smtClean="0"/>
                        <a:t>threshold_type</a:t>
                      </a:r>
                      <a:endParaRPr lang="zh-TW" altLang="en-US" sz="2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rgbClr val="FFFF00"/>
                          </a:solidFill>
                        </a:rPr>
                        <a:t>輸出影像</a:t>
                      </a:r>
                      <a:endParaRPr lang="en-US" altLang="zh-TW" dirty="0" smtClean="0">
                        <a:solidFill>
                          <a:srgbClr val="FFFF00"/>
                        </a:solidFill>
                      </a:endParaRPr>
                    </a:p>
                    <a:p>
                      <a:pPr algn="ctr"/>
                      <a:r>
                        <a:rPr lang="en-US" altLang="zh-TW" dirty="0" err="1" smtClean="0"/>
                        <a:t>dst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en-US" altLang="zh-TW" dirty="0" err="1" smtClean="0"/>
                        <a:t>x,y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800" dirty="0" smtClean="0"/>
                    </a:p>
                    <a:p>
                      <a:pPr algn="ctr"/>
                      <a:r>
                        <a:rPr lang="en-US" altLang="zh-TW" sz="1800" dirty="0" smtClean="0"/>
                        <a:t>otherwise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625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CV_THRESH_BINARY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/>
                        <a:t>maxval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  <a:tr h="4779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CV_THRESH_BINARY_INV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err="1" smtClean="0"/>
                        <a:t>maxval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4779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CV_THRESH_TRUNC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threshold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err="1" smtClean="0"/>
                        <a:t>src</a:t>
                      </a:r>
                      <a:r>
                        <a:rPr lang="en-US" altLang="zh-TW" sz="1800" dirty="0" smtClean="0"/>
                        <a:t>(</a:t>
                      </a:r>
                      <a:r>
                        <a:rPr lang="en-US" altLang="zh-TW" sz="1800" dirty="0" err="1" smtClean="0"/>
                        <a:t>x,y</a:t>
                      </a:r>
                      <a:r>
                        <a:rPr lang="en-US" altLang="zh-TW" sz="1800" dirty="0" smtClean="0"/>
                        <a:t>)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4625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CV_THRESH_TOZERO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/>
                        <a:t>src</a:t>
                      </a:r>
                      <a:r>
                        <a:rPr lang="en-US" altLang="zh-TW" sz="1800" dirty="0" smtClean="0"/>
                        <a:t>(</a:t>
                      </a:r>
                      <a:r>
                        <a:rPr lang="en-US" altLang="zh-TW" sz="1800" dirty="0" err="1" smtClean="0"/>
                        <a:t>x,y</a:t>
                      </a:r>
                      <a:r>
                        <a:rPr lang="en-US" altLang="zh-TW" sz="1800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  <a:tr h="4779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CV_THRESH_TOZERO_INV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err="1" smtClean="0"/>
                        <a:t>src</a:t>
                      </a:r>
                      <a:r>
                        <a:rPr lang="en-US" altLang="zh-TW" sz="1800" dirty="0" smtClean="0"/>
                        <a:t>(</a:t>
                      </a:r>
                      <a:r>
                        <a:rPr lang="en-US" altLang="zh-TW" sz="1800" dirty="0" err="1" smtClean="0"/>
                        <a:t>x,y</a:t>
                      </a:r>
                      <a:r>
                        <a:rPr lang="en-US" altLang="zh-TW" sz="1800" dirty="0" smtClean="0"/>
                        <a:t>)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66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/>
          <p:cNvSpPr>
            <a:spLocks noGrp="1"/>
          </p:cNvSpPr>
          <p:nvPr>
            <p:ph idx="1"/>
          </p:nvPr>
        </p:nvSpPr>
        <p:spPr>
          <a:xfrm>
            <a:off x="151574" y="1196752"/>
            <a:ext cx="8535226" cy="21839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0070C0"/>
                </a:solidFill>
              </a:rPr>
              <a:t> </a:t>
            </a:r>
            <a:r>
              <a:rPr lang="en-US" altLang="zh-TW" sz="1600" dirty="0" err="1">
                <a:solidFill>
                  <a:srgbClr val="0070C0"/>
                </a:solidFill>
              </a:rPr>
              <a:t>int</a:t>
            </a:r>
            <a:r>
              <a:rPr lang="en-US" altLang="zh-TW" sz="1600" dirty="0">
                <a:solidFill>
                  <a:srgbClr val="0070C0"/>
                </a:solidFill>
              </a:rPr>
              <a:t> </a:t>
            </a:r>
            <a:r>
              <a:rPr lang="en-US" altLang="zh-TW" sz="1600" dirty="0"/>
              <a:t>main()</a:t>
            </a:r>
          </a:p>
          <a:p>
            <a:pPr marL="0" indent="0">
              <a:buNone/>
            </a:pPr>
            <a:r>
              <a:rPr lang="en-US" altLang="zh-TW" sz="1600" dirty="0"/>
              <a:t>{</a:t>
            </a:r>
          </a:p>
          <a:p>
            <a:pPr marL="0" indent="0">
              <a:buNone/>
            </a:pPr>
            <a:r>
              <a:rPr lang="en-US" altLang="zh-TW" sz="1600" dirty="0"/>
              <a:t>  </a:t>
            </a:r>
            <a:r>
              <a:rPr lang="en-US" altLang="zh-TW" sz="1600" dirty="0">
                <a:solidFill>
                  <a:srgbClr val="00B050"/>
                </a:solidFill>
              </a:rPr>
              <a:t>Mat</a:t>
            </a:r>
            <a:r>
              <a:rPr lang="en-US" altLang="zh-TW" sz="1600" dirty="0"/>
              <a:t> </a:t>
            </a:r>
            <a:r>
              <a:rPr lang="en-US" altLang="zh-TW" sz="1600" dirty="0" smtClean="0">
                <a:solidFill>
                  <a:srgbClr val="7030A0"/>
                </a:solidFill>
              </a:rPr>
              <a:t>image</a:t>
            </a:r>
            <a:r>
              <a:rPr lang="en-US" altLang="zh-TW" sz="1600" dirty="0" smtClean="0"/>
              <a:t>=</a:t>
            </a:r>
            <a:r>
              <a:rPr lang="en-US" altLang="zh-TW" sz="1600" dirty="0" err="1" smtClean="0"/>
              <a:t>imread</a:t>
            </a:r>
            <a:r>
              <a:rPr lang="en-US" altLang="zh-TW" sz="1600" dirty="0" smtClean="0"/>
              <a:t>("</a:t>
            </a:r>
            <a:r>
              <a:rPr lang="zh-TW" altLang="en-US" sz="1600" dirty="0"/>
              <a:t>目標位置含檔名</a:t>
            </a:r>
            <a:r>
              <a:rPr lang="en-US" altLang="zh-TW" sz="1600" dirty="0" smtClean="0"/>
              <a:t>", </a:t>
            </a:r>
            <a:r>
              <a:rPr lang="en-US" altLang="zh-TW" sz="1600" dirty="0"/>
              <a:t>1 </a:t>
            </a:r>
            <a:r>
              <a:rPr lang="en-US" altLang="zh-TW" sz="1600" dirty="0" smtClean="0"/>
              <a:t>);</a:t>
            </a:r>
          </a:p>
          <a:p>
            <a:pPr marL="0" indent="0">
              <a:buNone/>
            </a:pPr>
            <a:r>
              <a:rPr lang="en-US" altLang="zh-TW" sz="1600" dirty="0"/>
              <a:t> 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00B050"/>
                </a:solidFill>
              </a:rPr>
              <a:t>Mat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US" altLang="zh-TW" sz="1600" dirty="0" smtClean="0"/>
              <a:t>(image.rows,image.cols,</a:t>
            </a:r>
            <a:r>
              <a:rPr lang="en-US" altLang="zh-TW" sz="1600" dirty="0" smtClean="0">
                <a:solidFill>
                  <a:srgbClr val="FF0000"/>
                </a:solidFill>
              </a:rPr>
              <a:t>CV_8UC1</a:t>
            </a:r>
            <a:r>
              <a:rPr lang="en-US" altLang="zh-TW" sz="1600" dirty="0" smtClean="0"/>
              <a:t>,</a:t>
            </a:r>
            <a:r>
              <a:rPr lang="en-US" altLang="zh-TW" sz="1600" dirty="0" smtClean="0">
                <a:solidFill>
                  <a:srgbClr val="0070C0"/>
                </a:solidFill>
              </a:rPr>
              <a:t>Scalar(0)</a:t>
            </a:r>
            <a:r>
              <a:rPr lang="en-US" altLang="zh-TW" sz="1600" dirty="0" smtClean="0"/>
              <a:t>);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/>
              <a:t> 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00B050"/>
                </a:solidFill>
              </a:rPr>
              <a:t>Mat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C00000"/>
                </a:solidFill>
              </a:rPr>
              <a:t>binary</a:t>
            </a:r>
            <a:r>
              <a:rPr lang="en-US" altLang="zh-TW" sz="1600" dirty="0" smtClean="0"/>
              <a:t>(image.rows,image.cols,</a:t>
            </a:r>
            <a:r>
              <a:rPr lang="en-US" altLang="zh-TW" sz="1600" dirty="0" smtClean="0">
                <a:solidFill>
                  <a:srgbClr val="FF0000"/>
                </a:solidFill>
              </a:rPr>
              <a:t>CV_8UC3</a:t>
            </a:r>
            <a:r>
              <a:rPr lang="en-US" altLang="zh-TW" sz="1600" dirty="0" smtClean="0"/>
              <a:t>,</a:t>
            </a:r>
            <a:r>
              <a:rPr lang="en-US" altLang="zh-TW" sz="1600" dirty="0" smtClean="0">
                <a:solidFill>
                  <a:srgbClr val="0070C0"/>
                </a:solidFill>
              </a:rPr>
              <a:t>Scalar(0,0,0</a:t>
            </a:r>
            <a:r>
              <a:rPr lang="en-US" altLang="zh-TW" sz="1600" dirty="0">
                <a:solidFill>
                  <a:srgbClr val="0070C0"/>
                </a:solidFill>
              </a:rPr>
              <a:t>)</a:t>
            </a:r>
            <a:r>
              <a:rPr lang="en-US" altLang="zh-TW" sz="1600" dirty="0"/>
              <a:t>);</a:t>
            </a:r>
          </a:p>
          <a:p>
            <a:pPr marL="0" indent="0">
              <a:buNone/>
            </a:pPr>
            <a:r>
              <a:rPr lang="en-US" altLang="zh-TW" sz="1600" dirty="0"/>
              <a:t>  </a:t>
            </a:r>
            <a:r>
              <a:rPr lang="en-US" altLang="zh-TW" sz="1600" dirty="0" err="1"/>
              <a:t>cvtColor</a:t>
            </a:r>
            <a:r>
              <a:rPr lang="en-US" altLang="zh-TW" sz="1600" dirty="0"/>
              <a:t>(</a:t>
            </a:r>
            <a:r>
              <a:rPr lang="en-US" altLang="zh-TW" sz="1600" dirty="0">
                <a:solidFill>
                  <a:srgbClr val="7030A0"/>
                </a:solidFill>
              </a:rPr>
              <a:t>image</a:t>
            </a:r>
            <a:r>
              <a:rPr lang="en-US" altLang="zh-TW" sz="1600" dirty="0"/>
              <a:t>,</a:t>
            </a:r>
            <a:r>
              <a:rPr lang="en-US" altLang="zh-TW" sz="1600" dirty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US" altLang="zh-TW" sz="1600" dirty="0"/>
              <a:t>,CV_RGB2GRAY</a:t>
            </a:r>
            <a:r>
              <a:rPr lang="en-US" altLang="zh-TW" sz="1600" dirty="0" smtClean="0"/>
              <a:t>);</a:t>
            </a:r>
          </a:p>
          <a:p>
            <a:pPr marL="0" indent="0">
              <a:buNone/>
            </a:pPr>
            <a:r>
              <a:rPr lang="en-US" altLang="zh-TW" sz="1600" dirty="0"/>
              <a:t> </a:t>
            </a:r>
            <a:r>
              <a:rPr lang="en-US" altLang="zh-TW" sz="1600" dirty="0" smtClean="0"/>
              <a:t> threshold(</a:t>
            </a: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US" altLang="zh-TW" sz="1600" dirty="0" smtClean="0"/>
              <a:t>,</a:t>
            </a:r>
            <a:r>
              <a:rPr lang="en-US" altLang="zh-TW" sz="1600" dirty="0" smtClean="0">
                <a:solidFill>
                  <a:srgbClr val="C00000"/>
                </a:solidFill>
              </a:rPr>
              <a:t>binary</a:t>
            </a:r>
            <a:r>
              <a:rPr lang="en-US" altLang="zh-TW" sz="1600" dirty="0" smtClean="0"/>
              <a:t>,230,255,CV_THRESH_BINARY);</a:t>
            </a:r>
          </a:p>
          <a:p>
            <a:pPr marL="0" indent="0">
              <a:buNone/>
            </a:pPr>
            <a:r>
              <a:rPr lang="en-US" altLang="zh-TW" sz="1600" dirty="0"/>
              <a:t> </a:t>
            </a:r>
            <a:r>
              <a:rPr lang="en-US" altLang="zh-TW" sz="1600" dirty="0" smtClean="0"/>
              <a:t> </a:t>
            </a:r>
            <a:r>
              <a:rPr lang="en-US" altLang="zh-TW" sz="1600" dirty="0" err="1" smtClean="0"/>
              <a:t>imshow</a:t>
            </a:r>
            <a:r>
              <a:rPr lang="en-US" altLang="zh-TW" sz="1600" dirty="0"/>
              <a:t>( </a:t>
            </a:r>
            <a:r>
              <a:rPr lang="en-US" altLang="zh-TW" sz="1600" dirty="0" smtClean="0"/>
              <a:t>"</a:t>
            </a:r>
            <a:r>
              <a:rPr lang="en-US" altLang="zh-TW" sz="1600" dirty="0">
                <a:solidFill>
                  <a:srgbClr val="C00000"/>
                </a:solidFill>
              </a:rPr>
              <a:t> binary </a:t>
            </a:r>
            <a:r>
              <a:rPr lang="en-US" altLang="zh-TW" sz="1600" dirty="0" smtClean="0"/>
              <a:t>",</a:t>
            </a:r>
            <a:r>
              <a:rPr lang="en-US" altLang="zh-TW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rgbClr val="C00000"/>
                </a:solidFill>
              </a:rPr>
              <a:t>binary</a:t>
            </a:r>
            <a:r>
              <a:rPr lang="en-US" altLang="zh-TW" sz="1600" dirty="0" smtClean="0"/>
              <a:t>);</a:t>
            </a:r>
          </a:p>
          <a:p>
            <a:pPr marL="0" indent="0">
              <a:buNone/>
            </a:pPr>
            <a:r>
              <a:rPr lang="en-US" altLang="zh-TW" sz="1600" dirty="0"/>
              <a:t>  </a:t>
            </a:r>
            <a:r>
              <a:rPr lang="en-US" altLang="zh-TW" sz="1600" dirty="0" err="1"/>
              <a:t>waitKey</a:t>
            </a:r>
            <a:r>
              <a:rPr lang="en-US" altLang="zh-TW" sz="1600" dirty="0"/>
              <a:t>(0</a:t>
            </a:r>
            <a:r>
              <a:rPr lang="en-US" altLang="zh-TW" sz="1600" dirty="0" smtClean="0"/>
              <a:t>);</a:t>
            </a:r>
            <a:r>
              <a:rPr lang="en-US" altLang="zh-TW" sz="1600" dirty="0"/>
              <a:t> </a:t>
            </a:r>
          </a:p>
          <a:p>
            <a:pPr marL="0" indent="0">
              <a:buNone/>
            </a:pPr>
            <a:r>
              <a:rPr lang="en-US" altLang="zh-TW" sz="1600" dirty="0"/>
              <a:t>  return 0</a:t>
            </a:r>
            <a:r>
              <a:rPr lang="en-US" altLang="zh-TW" sz="1600" dirty="0" smtClean="0"/>
              <a:t>;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}</a:t>
            </a:r>
            <a:endParaRPr lang="en-US" altLang="zh-TW" sz="1600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Binary Image code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1303703" y="6021288"/>
            <a:ext cx="4832621" cy="342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dirty="0">
              <a:solidFill>
                <a:srgbClr val="00B050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107503" y="4269500"/>
            <a:ext cx="8712969" cy="2543876"/>
            <a:chOff x="107503" y="1412775"/>
            <a:chExt cx="8856984" cy="2753428"/>
          </a:xfrm>
        </p:grpSpPr>
        <p:sp>
          <p:nvSpPr>
            <p:cNvPr id="17" name="矩形 16"/>
            <p:cNvSpPr/>
            <p:nvPr/>
          </p:nvSpPr>
          <p:spPr>
            <a:xfrm>
              <a:off x="107503" y="1412775"/>
              <a:ext cx="8856984" cy="27534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74" y="1630887"/>
              <a:ext cx="2160240" cy="233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39" y="1630888"/>
              <a:ext cx="2160239" cy="2334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875" y="1622327"/>
              <a:ext cx="2160239" cy="2334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向右箭號 20"/>
            <p:cNvSpPr/>
            <p:nvPr/>
          </p:nvSpPr>
          <p:spPr>
            <a:xfrm>
              <a:off x="2627784" y="2510192"/>
              <a:ext cx="654939" cy="576064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50"/>
                </a:solidFill>
              </a:endParaRPr>
            </a:p>
          </p:txBody>
        </p:sp>
        <p:sp>
          <p:nvSpPr>
            <p:cNvPr id="22" name="向右箭號 21"/>
            <p:cNvSpPr/>
            <p:nvPr/>
          </p:nvSpPr>
          <p:spPr>
            <a:xfrm>
              <a:off x="5868143" y="2510018"/>
              <a:ext cx="654939" cy="576064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9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Color Binary Image 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3580060" cy="30167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914" y="1596612"/>
            <a:ext cx="3070510" cy="24660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363850"/>
            <a:ext cx="792088" cy="69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791" y="4270352"/>
            <a:ext cx="3070800" cy="2587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7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Color Binary Image step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/>
        </p:nvSpPr>
        <p:spPr>
          <a:xfrm>
            <a:off x="228600" y="1518900"/>
            <a:ext cx="8686800" cy="52224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dirty="0"/>
              <a:t>門檻</a:t>
            </a:r>
            <a:r>
              <a:rPr lang="zh-TW" altLang="en-US" sz="2000" b="1" dirty="0" smtClean="0"/>
              <a:t>值</a:t>
            </a:r>
            <a:r>
              <a:rPr lang="zh-TW" altLang="en-US" sz="2000" b="1" dirty="0"/>
              <a:t>範圍篩選</a:t>
            </a:r>
            <a:endParaRPr lang="en-US" altLang="zh-TW" sz="2000" b="1" dirty="0"/>
          </a:p>
          <a:p>
            <a:pPr lvl="1">
              <a:lnSpc>
                <a:spcPct val="150000"/>
              </a:lnSpc>
            </a:pPr>
            <a:r>
              <a:rPr lang="en-US" altLang="zh-TW" b="1" dirty="0" err="1" smtClean="0"/>
              <a:t>inRange</a:t>
            </a:r>
            <a:r>
              <a:rPr lang="en-US" altLang="zh-TW" b="1" dirty="0" smtClean="0"/>
              <a:t>(</a:t>
            </a:r>
            <a:r>
              <a:rPr lang="zh-TW" altLang="en-US" sz="1800" b="1" dirty="0"/>
              <a:t>原影像</a:t>
            </a:r>
            <a:r>
              <a:rPr lang="zh-TW" altLang="en-US" sz="1800" b="1" dirty="0" smtClean="0"/>
              <a:t>變數</a:t>
            </a:r>
            <a:r>
              <a:rPr lang="en-US" altLang="zh-TW" sz="1800" b="1" dirty="0" smtClean="0"/>
              <a:t>,</a:t>
            </a:r>
            <a:r>
              <a:rPr lang="zh-TW" altLang="en-US" sz="1800" b="1" dirty="0" smtClean="0"/>
              <a:t>最小門檻值</a:t>
            </a:r>
            <a:r>
              <a:rPr lang="en-US" altLang="zh-TW" sz="1800" b="1" dirty="0" smtClean="0"/>
              <a:t>,</a:t>
            </a:r>
            <a:r>
              <a:rPr lang="zh-TW" altLang="en-US" sz="1800" b="1" dirty="0"/>
              <a:t>最大門檻值</a:t>
            </a:r>
            <a:r>
              <a:rPr lang="en-US" altLang="zh-TW" sz="1800" b="1" dirty="0" smtClean="0"/>
              <a:t>,</a:t>
            </a:r>
            <a:r>
              <a:rPr lang="zh-TW" altLang="en-US" sz="1800" b="1" dirty="0" smtClean="0"/>
              <a:t>輸出</a:t>
            </a:r>
            <a:r>
              <a:rPr lang="zh-TW" altLang="en-US" sz="1800" b="1" dirty="0"/>
              <a:t>的影像變數</a:t>
            </a:r>
            <a:r>
              <a:rPr lang="en-US" altLang="zh-TW" sz="1800" b="1" dirty="0" smtClean="0"/>
              <a:t>);</a:t>
            </a:r>
          </a:p>
          <a:p>
            <a:pPr lvl="1">
              <a:lnSpc>
                <a:spcPct val="150000"/>
              </a:lnSpc>
            </a:pPr>
            <a:r>
              <a:rPr lang="zh-TW" altLang="en-US" sz="1800" b="1" dirty="0" smtClean="0"/>
              <a:t>檢查整個</a:t>
            </a:r>
            <a:r>
              <a:rPr lang="en-US" altLang="zh-TW" sz="1800" b="1" dirty="0" smtClean="0"/>
              <a:t>channel</a:t>
            </a:r>
            <a:r>
              <a:rPr lang="zh-TW" altLang="en-US" sz="1800" b="1" dirty="0" smtClean="0"/>
              <a:t>值</a:t>
            </a:r>
            <a:r>
              <a:rPr lang="zh-TW" altLang="en-US" sz="1800" b="1" dirty="0"/>
              <a:t>是否介於最小門檻值與最大門檻值</a:t>
            </a:r>
            <a:r>
              <a:rPr lang="zh-TW" altLang="en-US" sz="1800" b="1" dirty="0" smtClean="0"/>
              <a:t>之間。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zh-TW" altLang="en-US" sz="1800" b="1" dirty="0"/>
              <a:t>門檻值</a:t>
            </a:r>
            <a:r>
              <a:rPr lang="zh-TW" altLang="en-US" sz="1800" b="1" dirty="0" smtClean="0"/>
              <a:t>設定方式</a:t>
            </a:r>
            <a:r>
              <a:rPr lang="en-US" altLang="zh-TW" sz="1800" b="1" dirty="0"/>
              <a:t>:Scalar(0,255,0);</a:t>
            </a:r>
          </a:p>
          <a:p>
            <a:pPr marL="0" indent="0">
              <a:buNone/>
            </a:pPr>
            <a:endParaRPr lang="en-US" altLang="zh-TW" sz="1800" b="1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768722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259632" y="3516675"/>
            <a:ext cx="1584176" cy="9361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65" y="4685718"/>
            <a:ext cx="2510110" cy="2115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393901"/>
            <a:ext cx="792088" cy="69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22" y="4656415"/>
            <a:ext cx="2612654" cy="22015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雲朵形圖說文字 11"/>
          <p:cNvSpPr/>
          <p:nvPr/>
        </p:nvSpPr>
        <p:spPr>
          <a:xfrm>
            <a:off x="6516216" y="476672"/>
            <a:ext cx="2520280" cy="1404156"/>
          </a:xfrm>
          <a:prstGeom prst="cloudCallout">
            <a:avLst>
              <a:gd name="adj1" fmla="val -45366"/>
              <a:gd name="adj2" fmla="val 58159"/>
            </a:avLst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輸出的矩陣結構為</a:t>
            </a:r>
            <a:r>
              <a:rPr lang="en-US" altLang="zh-TW" b="1" dirty="0" err="1" smtClean="0">
                <a:solidFill>
                  <a:schemeClr val="bg1"/>
                </a:solidFill>
              </a:rPr>
              <a:t>uchar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2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Color Binary Image code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51574" y="1268760"/>
            <a:ext cx="853522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300" dirty="0">
                <a:solidFill>
                  <a:srgbClr val="0070C0"/>
                </a:solidFill>
              </a:rPr>
              <a:t> </a:t>
            </a:r>
            <a:r>
              <a:rPr lang="en-US" altLang="zh-TW" sz="1300" dirty="0" err="1">
                <a:solidFill>
                  <a:srgbClr val="0070C0"/>
                </a:solidFill>
              </a:rPr>
              <a:t>int</a:t>
            </a:r>
            <a:r>
              <a:rPr lang="en-US" altLang="zh-TW" sz="1300" dirty="0">
                <a:solidFill>
                  <a:srgbClr val="0070C0"/>
                </a:solidFill>
              </a:rPr>
              <a:t> </a:t>
            </a:r>
            <a:r>
              <a:rPr lang="en-US" altLang="zh-TW" sz="1300" dirty="0"/>
              <a:t>main()</a:t>
            </a:r>
          </a:p>
          <a:p>
            <a:pPr marL="0" indent="0">
              <a:buNone/>
            </a:pPr>
            <a:r>
              <a:rPr lang="en-US" altLang="zh-TW" sz="1300" dirty="0" smtClean="0"/>
              <a:t>{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7030A0"/>
                </a:solidFill>
              </a:rPr>
              <a:t>image</a:t>
            </a:r>
            <a:r>
              <a:rPr lang="en-US" altLang="zh-TW" sz="1300" dirty="0" smtClean="0"/>
              <a:t>=</a:t>
            </a:r>
            <a:r>
              <a:rPr lang="en-US" altLang="zh-TW" sz="1300" dirty="0" err="1" smtClean="0"/>
              <a:t>imread</a:t>
            </a:r>
            <a:r>
              <a:rPr lang="en-US" altLang="zh-TW" sz="1300" dirty="0" smtClean="0"/>
              <a:t>("</a:t>
            </a:r>
            <a:r>
              <a:rPr lang="zh-TW" altLang="en-US" sz="1300" dirty="0"/>
              <a:t>目標位置含檔名</a:t>
            </a:r>
            <a:r>
              <a:rPr lang="en-US" altLang="zh-TW" sz="1300" dirty="0" smtClean="0"/>
              <a:t>", </a:t>
            </a:r>
            <a:r>
              <a:rPr lang="en-US" altLang="zh-TW" sz="1300" dirty="0"/>
              <a:t>1 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r>
              <a:rPr lang="en-US" altLang="zh-TW" sz="1300" dirty="0"/>
              <a:t> 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chemeClr val="tx2">
                    <a:lumMod val="75000"/>
                  </a:schemeClr>
                </a:solidFill>
              </a:rPr>
              <a:t>color binary</a:t>
            </a:r>
            <a:r>
              <a:rPr lang="en-US" altLang="zh-TW" sz="1300" dirty="0" smtClean="0"/>
              <a:t>(image.rows,image.cols,</a:t>
            </a:r>
            <a:r>
              <a:rPr lang="en-US" altLang="zh-TW" sz="1300" dirty="0" smtClean="0">
                <a:solidFill>
                  <a:srgbClr val="FF0000"/>
                </a:solidFill>
              </a:rPr>
              <a:t>CV_8UC3</a:t>
            </a:r>
            <a:r>
              <a:rPr lang="en-US" altLang="zh-TW" sz="1300" dirty="0" smtClean="0"/>
              <a:t>,</a:t>
            </a:r>
            <a:r>
              <a:rPr lang="en-US" altLang="zh-TW" sz="1300" dirty="0" smtClean="0">
                <a:solidFill>
                  <a:srgbClr val="0070C0"/>
                </a:solidFill>
              </a:rPr>
              <a:t>Scalar(0,0,0)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r>
              <a:rPr lang="en-US" altLang="zh-TW" sz="1300" dirty="0"/>
              <a:t> 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err="1" smtClean="0">
                <a:solidFill>
                  <a:schemeClr val="accent6">
                    <a:lumMod val="75000"/>
                  </a:schemeClr>
                </a:solidFill>
              </a:rPr>
              <a:t>Image_filter</a:t>
            </a:r>
            <a:r>
              <a:rPr lang="en-US" altLang="zh-TW" sz="1300" dirty="0" smtClean="0"/>
              <a:t>(image.rows,image.cols,</a:t>
            </a:r>
            <a:r>
              <a:rPr lang="en-US" altLang="zh-TW" sz="1300" dirty="0" smtClean="0">
                <a:solidFill>
                  <a:srgbClr val="FF0000"/>
                </a:solidFill>
              </a:rPr>
              <a:t>CV_8UC</a:t>
            </a:r>
            <a:r>
              <a:rPr lang="en-US" altLang="zh-TW" sz="1300" dirty="0" smtClean="0"/>
              <a:t>,</a:t>
            </a:r>
            <a:r>
              <a:rPr lang="en-US" altLang="zh-TW" sz="1300" dirty="0" smtClean="0">
                <a:solidFill>
                  <a:srgbClr val="0070C0"/>
                </a:solidFill>
              </a:rPr>
              <a:t>Scalar(0)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r>
              <a:rPr lang="en-US" altLang="zh-TW" sz="1300" dirty="0" smtClean="0"/>
              <a:t>  </a:t>
            </a:r>
          </a:p>
          <a:p>
            <a:pPr marL="0" indent="0">
              <a:buNone/>
            </a:pPr>
            <a:r>
              <a:rPr lang="en-US" altLang="zh-TW" sz="1300" dirty="0" smtClean="0"/>
              <a:t>  </a:t>
            </a:r>
            <a:r>
              <a:rPr lang="en-US" altLang="zh-TW" sz="1300" dirty="0" err="1" smtClean="0"/>
              <a:t>inRange</a:t>
            </a:r>
            <a:r>
              <a:rPr lang="en-US" altLang="zh-TW" sz="1300" dirty="0" smtClean="0"/>
              <a:t>(</a:t>
            </a:r>
            <a:r>
              <a:rPr lang="en-US" altLang="zh-TW" sz="1300" dirty="0" err="1" smtClean="0">
                <a:solidFill>
                  <a:srgbClr val="7030A0"/>
                </a:solidFill>
              </a:rPr>
              <a:t>image</a:t>
            </a:r>
            <a:r>
              <a:rPr lang="en-US" altLang="zh-TW" sz="1300" dirty="0" err="1" smtClean="0"/>
              <a:t>,Scalar</a:t>
            </a:r>
            <a:r>
              <a:rPr lang="en-US" altLang="zh-TW" sz="1300" dirty="0" smtClean="0"/>
              <a:t>(0,255,0</a:t>
            </a:r>
            <a:r>
              <a:rPr lang="en-US" altLang="zh-TW" sz="1300" dirty="0"/>
              <a:t>), Scalar(0,255,0</a:t>
            </a:r>
            <a:r>
              <a:rPr lang="en-US" altLang="zh-TW" sz="1300" dirty="0" smtClean="0"/>
              <a:t>),</a:t>
            </a:r>
            <a:r>
              <a:rPr lang="en-US" altLang="zh-TW" sz="1300" dirty="0" err="1" smtClean="0">
                <a:solidFill>
                  <a:schemeClr val="accent6">
                    <a:lumMod val="75000"/>
                  </a:schemeClr>
                </a:solidFill>
              </a:rPr>
              <a:t>Image_filter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endParaRPr lang="en-US" altLang="zh-TW" sz="1300" dirty="0" smtClean="0"/>
          </a:p>
          <a:p>
            <a:pPr marL="0" indent="0">
              <a:buNone/>
            </a:pPr>
            <a:r>
              <a:rPr lang="en-US" altLang="zh-TW" sz="1300" dirty="0" smtClean="0"/>
              <a:t>  for(</a:t>
            </a:r>
            <a:r>
              <a:rPr lang="en-US" altLang="zh-TW" sz="1300" dirty="0" err="1" smtClean="0">
                <a:solidFill>
                  <a:srgbClr val="0070C0"/>
                </a:solidFill>
              </a:rPr>
              <a:t>i</a:t>
            </a:r>
            <a:r>
              <a:rPr lang="en-US" altLang="zh-TW" sz="1300" dirty="0" err="1">
                <a:solidFill>
                  <a:srgbClr val="0070C0"/>
                </a:solidFill>
              </a:rPr>
              <a:t>nt</a:t>
            </a:r>
            <a:r>
              <a:rPr lang="en-US" altLang="zh-TW" sz="1300" dirty="0" smtClean="0"/>
              <a:t> </a:t>
            </a:r>
            <a:r>
              <a:rPr lang="en-US" altLang="zh-TW" sz="1300" dirty="0" err="1"/>
              <a:t>i</a:t>
            </a:r>
            <a:r>
              <a:rPr lang="en-US" altLang="zh-TW" sz="1300" dirty="0"/>
              <a:t>=0; </a:t>
            </a:r>
            <a:r>
              <a:rPr lang="en-US" altLang="zh-TW" sz="1300" dirty="0" err="1" smtClean="0"/>
              <a:t>i</a:t>
            </a:r>
            <a:r>
              <a:rPr lang="en-US" altLang="zh-TW" sz="1300" dirty="0" smtClean="0"/>
              <a:t>&lt;</a:t>
            </a:r>
            <a:r>
              <a:rPr lang="en-US" altLang="zh-TW" sz="1300" dirty="0" err="1" smtClean="0">
                <a:solidFill>
                  <a:srgbClr val="7030A0"/>
                </a:solidFill>
              </a:rPr>
              <a:t>image</a:t>
            </a:r>
            <a:r>
              <a:rPr lang="en-US" altLang="zh-TW" sz="1300" dirty="0" err="1" smtClean="0"/>
              <a:t>.rows</a:t>
            </a:r>
            <a:r>
              <a:rPr lang="en-US" altLang="zh-TW" sz="1300" dirty="0"/>
              <a:t>; </a:t>
            </a:r>
            <a:r>
              <a:rPr lang="en-US" altLang="zh-TW" sz="1300" dirty="0" err="1"/>
              <a:t>i</a:t>
            </a:r>
            <a:r>
              <a:rPr lang="en-US" altLang="zh-TW" sz="1300" dirty="0"/>
              <a:t>++)</a:t>
            </a:r>
          </a:p>
          <a:p>
            <a:pPr marL="0" indent="0">
              <a:buNone/>
            </a:pPr>
            <a:r>
              <a:rPr lang="zh-TW" altLang="en-US" sz="1300" dirty="0"/>
              <a:t>    </a:t>
            </a:r>
            <a:r>
              <a:rPr lang="en-US" altLang="zh-TW" sz="1300" dirty="0" smtClean="0"/>
              <a:t>{</a:t>
            </a: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 smtClean="0"/>
              <a:t>   for(</a:t>
            </a:r>
            <a:r>
              <a:rPr lang="en-US" altLang="zh-TW" sz="1300" dirty="0" err="1" smtClean="0">
                <a:solidFill>
                  <a:srgbClr val="0070C0"/>
                </a:solidFill>
              </a:rPr>
              <a:t>int</a:t>
            </a:r>
            <a:r>
              <a:rPr lang="en-US" altLang="zh-TW" sz="1300" dirty="0" smtClean="0"/>
              <a:t> </a:t>
            </a:r>
            <a:r>
              <a:rPr lang="en-US" altLang="zh-TW" sz="1300" dirty="0"/>
              <a:t>j=0; </a:t>
            </a:r>
            <a:r>
              <a:rPr lang="en-US" altLang="zh-TW" sz="1300" dirty="0" smtClean="0"/>
              <a:t>j&lt;</a:t>
            </a:r>
            <a:r>
              <a:rPr lang="en-US" altLang="zh-TW" sz="1300" dirty="0" err="1">
                <a:solidFill>
                  <a:srgbClr val="7030A0"/>
                </a:solidFill>
              </a:rPr>
              <a:t>image</a:t>
            </a:r>
            <a:r>
              <a:rPr lang="en-US" altLang="zh-TW" sz="1300" dirty="0" err="1" smtClean="0"/>
              <a:t>.cols</a:t>
            </a:r>
            <a:r>
              <a:rPr lang="en-US" altLang="zh-TW" sz="1300" dirty="0"/>
              <a:t>; j++)</a:t>
            </a:r>
          </a:p>
          <a:p>
            <a:pPr marL="0" indent="0">
              <a:buNone/>
            </a:pPr>
            <a:r>
              <a:rPr lang="zh-TW" altLang="en-US" sz="1300" dirty="0"/>
              <a:t>        </a:t>
            </a:r>
            <a:r>
              <a:rPr lang="en-US" altLang="zh-TW" sz="1300" dirty="0"/>
              <a:t>{</a:t>
            </a:r>
          </a:p>
          <a:p>
            <a:pPr marL="0" indent="0">
              <a:buNone/>
            </a:pPr>
            <a:r>
              <a:rPr lang="en-US" altLang="zh-TW" sz="1300" dirty="0"/>
              <a:t> </a:t>
            </a:r>
            <a:r>
              <a:rPr lang="en-US" altLang="zh-TW" sz="1300" dirty="0" smtClean="0"/>
              <a:t>        if(</a:t>
            </a:r>
            <a:r>
              <a:rPr lang="en-US" altLang="zh-TW" sz="1300" dirty="0">
                <a:solidFill>
                  <a:schemeClr val="accent6">
                    <a:lumMod val="75000"/>
                  </a:schemeClr>
                </a:solidFill>
              </a:rPr>
              <a:t>Image_filter</a:t>
            </a:r>
            <a:r>
              <a:rPr lang="en-US" altLang="zh-TW" sz="1300" dirty="0" smtClean="0"/>
              <a:t>.at</a:t>
            </a:r>
            <a:r>
              <a:rPr lang="en-US" altLang="zh-TW" sz="1300" dirty="0" smtClean="0">
                <a:solidFill>
                  <a:srgbClr val="00B050"/>
                </a:solidFill>
              </a:rPr>
              <a:t>&lt;</a:t>
            </a:r>
            <a:r>
              <a:rPr lang="en-US" altLang="zh-TW" sz="1300" dirty="0" err="1" smtClean="0">
                <a:solidFill>
                  <a:srgbClr val="00B050"/>
                </a:solidFill>
              </a:rPr>
              <a:t>uchar</a:t>
            </a:r>
            <a:r>
              <a:rPr lang="en-US" altLang="zh-TW" sz="1300" dirty="0">
                <a:solidFill>
                  <a:srgbClr val="00B050"/>
                </a:solidFill>
              </a:rPr>
              <a:t>&gt;</a:t>
            </a:r>
            <a:r>
              <a:rPr lang="en-US" altLang="zh-TW" sz="1300" dirty="0"/>
              <a:t>(</a:t>
            </a:r>
            <a:r>
              <a:rPr lang="en-US" altLang="zh-TW" sz="1300" dirty="0" err="1"/>
              <a:t>i</a:t>
            </a:r>
            <a:r>
              <a:rPr lang="en-US" altLang="zh-TW" sz="1300" dirty="0"/>
              <a:t>, j)==255)</a:t>
            </a:r>
          </a:p>
          <a:p>
            <a:pPr marL="0" indent="0">
              <a:buNone/>
            </a:pPr>
            <a:r>
              <a:rPr lang="en-US" altLang="zh-TW" sz="1300" dirty="0" smtClean="0"/>
              <a:t>	{</a:t>
            </a: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 smtClean="0"/>
              <a:t>	    </a:t>
            </a:r>
            <a:r>
              <a:rPr lang="en-US" altLang="zh-TW" sz="1300" dirty="0" smtClean="0">
                <a:solidFill>
                  <a:schemeClr val="tx2">
                    <a:lumMod val="75000"/>
                  </a:schemeClr>
                </a:solidFill>
              </a:rPr>
              <a:t>color binary</a:t>
            </a:r>
            <a:r>
              <a:rPr lang="en-US" altLang="zh-TW" sz="1300" dirty="0" smtClean="0"/>
              <a:t>.at</a:t>
            </a:r>
            <a:r>
              <a:rPr lang="en-US" altLang="zh-TW" sz="1300" dirty="0" smtClean="0">
                <a:solidFill>
                  <a:srgbClr val="00B050"/>
                </a:solidFill>
              </a:rPr>
              <a:t>&lt;Vec3b</a:t>
            </a:r>
            <a:r>
              <a:rPr lang="en-US" altLang="zh-TW" sz="1300" dirty="0">
                <a:solidFill>
                  <a:srgbClr val="00B050"/>
                </a:solidFill>
              </a:rPr>
              <a:t>&gt;</a:t>
            </a:r>
            <a:r>
              <a:rPr lang="en-US" altLang="zh-TW" sz="1300" dirty="0"/>
              <a:t>(</a:t>
            </a:r>
            <a:r>
              <a:rPr lang="en-US" altLang="zh-TW" sz="1300" dirty="0" err="1"/>
              <a:t>i</a:t>
            </a:r>
            <a:r>
              <a:rPr lang="en-US" altLang="zh-TW" sz="1300" dirty="0"/>
              <a:t>, j)[0] = </a:t>
            </a:r>
            <a:r>
              <a:rPr lang="en-US" altLang="zh-TW" sz="1300" dirty="0">
                <a:solidFill>
                  <a:srgbClr val="7030A0"/>
                </a:solidFill>
              </a:rPr>
              <a:t>image</a:t>
            </a:r>
            <a:r>
              <a:rPr lang="en-US" altLang="zh-TW" sz="1300" dirty="0" smtClean="0"/>
              <a:t>.at</a:t>
            </a:r>
            <a:r>
              <a:rPr lang="en-US" altLang="zh-TW" sz="1300" dirty="0" smtClean="0">
                <a:solidFill>
                  <a:srgbClr val="00B050"/>
                </a:solidFill>
              </a:rPr>
              <a:t>&lt;Vec3b</a:t>
            </a:r>
            <a:r>
              <a:rPr lang="en-US" altLang="zh-TW" sz="1300" dirty="0">
                <a:solidFill>
                  <a:srgbClr val="00B050"/>
                </a:solidFill>
              </a:rPr>
              <a:t>&gt;</a:t>
            </a:r>
            <a:r>
              <a:rPr lang="en-US" altLang="zh-TW" sz="1300" dirty="0"/>
              <a:t>(</a:t>
            </a:r>
            <a:r>
              <a:rPr lang="en-US" altLang="zh-TW" sz="1300" dirty="0" err="1"/>
              <a:t>i</a:t>
            </a:r>
            <a:r>
              <a:rPr lang="en-US" altLang="zh-TW" sz="1300" dirty="0"/>
              <a:t>, j)[0];</a:t>
            </a:r>
          </a:p>
          <a:p>
            <a:pPr marL="0" indent="0">
              <a:buNone/>
            </a:pPr>
            <a:r>
              <a:rPr lang="en-US" altLang="zh-TW" sz="1300" dirty="0" smtClean="0"/>
              <a:t>	    </a:t>
            </a:r>
            <a:r>
              <a:rPr lang="en-US" altLang="zh-TW" sz="1300" dirty="0" smtClean="0">
                <a:solidFill>
                  <a:schemeClr val="tx2">
                    <a:lumMod val="75000"/>
                  </a:schemeClr>
                </a:solidFill>
              </a:rPr>
              <a:t>color binary</a:t>
            </a:r>
            <a:r>
              <a:rPr lang="en-US" altLang="zh-TW" sz="1300" dirty="0" smtClean="0"/>
              <a:t>.at</a:t>
            </a:r>
            <a:r>
              <a:rPr lang="en-US" altLang="zh-TW" sz="1300" dirty="0" smtClean="0">
                <a:solidFill>
                  <a:srgbClr val="00B050"/>
                </a:solidFill>
              </a:rPr>
              <a:t>&lt;Vec3b</a:t>
            </a:r>
            <a:r>
              <a:rPr lang="en-US" altLang="zh-TW" sz="1300" dirty="0">
                <a:solidFill>
                  <a:srgbClr val="00B050"/>
                </a:solidFill>
              </a:rPr>
              <a:t>&gt;</a:t>
            </a:r>
            <a:r>
              <a:rPr lang="en-US" altLang="zh-TW" sz="1300" dirty="0"/>
              <a:t>(</a:t>
            </a:r>
            <a:r>
              <a:rPr lang="en-US" altLang="zh-TW" sz="1300" dirty="0" err="1"/>
              <a:t>i</a:t>
            </a:r>
            <a:r>
              <a:rPr lang="en-US" altLang="zh-TW" sz="1300" dirty="0"/>
              <a:t>, j)[1] = </a:t>
            </a:r>
            <a:r>
              <a:rPr lang="en-US" altLang="zh-TW" sz="1300" dirty="0" smtClean="0">
                <a:solidFill>
                  <a:srgbClr val="7030A0"/>
                </a:solidFill>
              </a:rPr>
              <a:t>image</a:t>
            </a:r>
            <a:r>
              <a:rPr lang="en-US" altLang="zh-TW" sz="1300" dirty="0" smtClean="0"/>
              <a:t>.at</a:t>
            </a:r>
            <a:r>
              <a:rPr lang="en-US" altLang="zh-TW" sz="1300" dirty="0" smtClean="0">
                <a:solidFill>
                  <a:srgbClr val="00B050"/>
                </a:solidFill>
              </a:rPr>
              <a:t>&lt;Vec3b&gt;</a:t>
            </a:r>
            <a:r>
              <a:rPr lang="en-US" altLang="zh-TW" sz="1300" dirty="0" smtClean="0"/>
              <a:t>(</a:t>
            </a:r>
            <a:r>
              <a:rPr lang="en-US" altLang="zh-TW" sz="1300" dirty="0" err="1" smtClean="0"/>
              <a:t>i</a:t>
            </a:r>
            <a:r>
              <a:rPr lang="en-US" altLang="zh-TW" sz="1300" dirty="0"/>
              <a:t>, j)[1];</a:t>
            </a:r>
          </a:p>
          <a:p>
            <a:pPr marL="0" indent="0">
              <a:buNone/>
            </a:pPr>
            <a:r>
              <a:rPr lang="en-US" altLang="zh-TW" sz="1300" dirty="0" smtClean="0"/>
              <a:t>	    </a:t>
            </a:r>
            <a:r>
              <a:rPr lang="en-US" altLang="zh-TW" sz="1300" dirty="0" smtClean="0">
                <a:solidFill>
                  <a:schemeClr val="tx2">
                    <a:lumMod val="75000"/>
                  </a:schemeClr>
                </a:solidFill>
              </a:rPr>
              <a:t>color binary</a:t>
            </a:r>
            <a:r>
              <a:rPr lang="en-US" altLang="zh-TW" sz="1300" dirty="0" smtClean="0"/>
              <a:t>.at</a:t>
            </a:r>
            <a:r>
              <a:rPr lang="en-US" altLang="zh-TW" sz="1300" dirty="0" smtClean="0">
                <a:solidFill>
                  <a:srgbClr val="00B050"/>
                </a:solidFill>
              </a:rPr>
              <a:t>&lt;Vec3b</a:t>
            </a:r>
            <a:r>
              <a:rPr lang="en-US" altLang="zh-TW" sz="1300" dirty="0">
                <a:solidFill>
                  <a:srgbClr val="00B050"/>
                </a:solidFill>
              </a:rPr>
              <a:t>&gt;</a:t>
            </a:r>
            <a:r>
              <a:rPr lang="en-US" altLang="zh-TW" sz="1300" dirty="0"/>
              <a:t>(</a:t>
            </a:r>
            <a:r>
              <a:rPr lang="en-US" altLang="zh-TW" sz="1300" dirty="0" err="1"/>
              <a:t>i</a:t>
            </a:r>
            <a:r>
              <a:rPr lang="en-US" altLang="zh-TW" sz="1300" dirty="0"/>
              <a:t>, j)[2] = </a:t>
            </a:r>
            <a:r>
              <a:rPr lang="en-US" altLang="zh-TW" sz="1300" dirty="0" smtClean="0">
                <a:solidFill>
                  <a:srgbClr val="7030A0"/>
                </a:solidFill>
              </a:rPr>
              <a:t>image</a:t>
            </a:r>
            <a:r>
              <a:rPr lang="en-US" altLang="zh-TW" sz="1300" dirty="0" smtClean="0"/>
              <a:t>.at</a:t>
            </a:r>
            <a:r>
              <a:rPr lang="en-US" altLang="zh-TW" sz="1300" dirty="0" smtClean="0">
                <a:solidFill>
                  <a:srgbClr val="00B050"/>
                </a:solidFill>
              </a:rPr>
              <a:t>&lt;Vec3b&gt;</a:t>
            </a:r>
            <a:r>
              <a:rPr lang="en-US" altLang="zh-TW" sz="1300" dirty="0" smtClean="0"/>
              <a:t>(</a:t>
            </a:r>
            <a:r>
              <a:rPr lang="en-US" altLang="zh-TW" sz="1300" dirty="0" err="1" smtClean="0"/>
              <a:t>i</a:t>
            </a:r>
            <a:r>
              <a:rPr lang="en-US" altLang="zh-TW" sz="1300" dirty="0"/>
              <a:t>, j)[2];</a:t>
            </a:r>
          </a:p>
          <a:p>
            <a:pPr marL="0" indent="0">
              <a:buNone/>
            </a:pPr>
            <a:r>
              <a:rPr lang="en-US" altLang="zh-TW" sz="1300" dirty="0" smtClean="0"/>
              <a:t>	}</a:t>
            </a: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/>
              <a:t> </a:t>
            </a:r>
            <a:r>
              <a:rPr lang="en-US" altLang="zh-TW" sz="1300" dirty="0" smtClean="0"/>
              <a:t>       }</a:t>
            </a: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 smtClean="0"/>
              <a:t>}</a:t>
            </a:r>
          </a:p>
          <a:p>
            <a:pPr marL="0" indent="0">
              <a:buNone/>
            </a:pPr>
            <a:r>
              <a:rPr lang="en-US" altLang="zh-TW" sz="1300" dirty="0" smtClean="0"/>
              <a:t>  </a:t>
            </a:r>
            <a:r>
              <a:rPr lang="en-US" altLang="zh-TW" sz="1300" dirty="0" err="1" smtClean="0"/>
              <a:t>imshow</a:t>
            </a:r>
            <a:r>
              <a:rPr lang="en-US" altLang="zh-TW" sz="1300" dirty="0"/>
              <a:t>( </a:t>
            </a:r>
            <a:r>
              <a:rPr lang="en-US" altLang="zh-TW" sz="1300" dirty="0" smtClean="0"/>
              <a:t>"</a:t>
            </a:r>
            <a:r>
              <a:rPr lang="en-US" altLang="zh-TW" sz="1300" dirty="0" smtClean="0">
                <a:solidFill>
                  <a:schemeClr val="tx2">
                    <a:lumMod val="75000"/>
                  </a:schemeClr>
                </a:solidFill>
              </a:rPr>
              <a:t>color binary</a:t>
            </a:r>
            <a:r>
              <a:rPr lang="en-US" altLang="zh-TW" sz="1300" dirty="0" smtClean="0"/>
              <a:t>",</a:t>
            </a:r>
            <a:r>
              <a:rPr lang="en-US" altLang="zh-TW" sz="1300" dirty="0" smtClean="0">
                <a:solidFill>
                  <a:schemeClr val="tx2">
                    <a:lumMod val="75000"/>
                  </a:schemeClr>
                </a:solidFill>
              </a:rPr>
              <a:t> color binary</a:t>
            </a:r>
            <a:r>
              <a:rPr lang="en-US" altLang="zh-TW" sz="1300" dirty="0" smtClean="0"/>
              <a:t>);</a:t>
            </a: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/>
              <a:t>  </a:t>
            </a:r>
            <a:r>
              <a:rPr lang="en-US" altLang="zh-TW" sz="1300" dirty="0" err="1"/>
              <a:t>waitKey</a:t>
            </a:r>
            <a:r>
              <a:rPr lang="en-US" altLang="zh-TW" sz="1300" dirty="0"/>
              <a:t>(0</a:t>
            </a:r>
            <a:r>
              <a:rPr lang="en-US" altLang="zh-TW" sz="1300" dirty="0" smtClean="0"/>
              <a:t>);</a:t>
            </a:r>
            <a:r>
              <a:rPr lang="en-US" altLang="zh-TW" sz="1300" dirty="0"/>
              <a:t> </a:t>
            </a:r>
          </a:p>
          <a:p>
            <a:pPr marL="0" indent="0">
              <a:buNone/>
            </a:pPr>
            <a:r>
              <a:rPr lang="en-US" altLang="zh-TW" sz="1300" dirty="0"/>
              <a:t>  return 0</a:t>
            </a:r>
            <a:r>
              <a:rPr lang="en-US" altLang="zh-TW" sz="1300" dirty="0" smtClean="0"/>
              <a:t>;</a:t>
            </a: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288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dirty="0" smtClean="0">
                <a:solidFill>
                  <a:schemeClr val="tx1"/>
                </a:solidFill>
              </a:rPr>
              <a:t>安裝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r>
              <a:rPr lang="en-US" altLang="zh-TW" dirty="0"/>
              <a:t>Use OpenCV2.4.3 on Visual Studio </a:t>
            </a:r>
            <a:r>
              <a:rPr lang="en-US" altLang="zh-TW" dirty="0" smtClean="0"/>
              <a:t>2010</a:t>
            </a:r>
            <a:endParaRPr lang="en-US" altLang="zh-TW" sz="2400" dirty="0" smtClean="0">
              <a:hlinkClick r:id="rId2"/>
            </a:endParaRPr>
          </a:p>
          <a:p>
            <a:pPr lvl="1"/>
            <a:r>
              <a:rPr lang="en-US" altLang="zh-TW" sz="2000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http://www.youtube.com/watch?v=cgo0UitHfp8</a:t>
            </a:r>
            <a:endParaRPr lang="en-US" altLang="zh-TW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zh-TW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zh-TW" dirty="0" smtClean="0"/>
              <a:t>Download and install </a:t>
            </a:r>
            <a:r>
              <a:rPr lang="en-US" altLang="zh-TW" sz="2400" dirty="0" smtClean="0"/>
              <a:t>OpenCV2.4.3 &amp; </a:t>
            </a:r>
            <a:r>
              <a:rPr lang="en-US" altLang="zh-TW" dirty="0"/>
              <a:t>Visual Studio 2010</a:t>
            </a:r>
            <a:endParaRPr lang="en-US" altLang="zh-TW" sz="2400" dirty="0"/>
          </a:p>
          <a:p>
            <a:pPr lvl="1"/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hlinkClick r:id="rId3"/>
              </a:rPr>
              <a:t>http://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opencv.org/downloads.html</a:t>
            </a:r>
            <a:endParaRPr lang="en-US" altLang="zh-TW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hlinkClick r:id="rId4"/>
              </a:rPr>
              <a:t>http://www.microsoft.com/taiwan/vstudio/2010/download/default.aspx</a:t>
            </a:r>
            <a:endParaRPr lang="en-US" altLang="zh-TW" sz="2000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zh-TW" dirty="0" smtClean="0"/>
          </a:p>
          <a:p>
            <a:r>
              <a:rPr lang="zh-TW" altLang="en-US" dirty="0" smtClean="0"/>
              <a:t>設定 </a:t>
            </a:r>
            <a:r>
              <a:rPr lang="en-US" altLang="zh-TW" dirty="0" smtClean="0"/>
              <a:t>Path </a:t>
            </a:r>
            <a:r>
              <a:rPr lang="zh-TW" altLang="en-US" dirty="0"/>
              <a:t>環境變數（我的電腦</a:t>
            </a:r>
            <a:r>
              <a:rPr lang="en-US" altLang="zh-TW" dirty="0"/>
              <a:t>-&gt;</a:t>
            </a:r>
            <a:r>
              <a:rPr lang="zh-TW" altLang="en-US" dirty="0"/>
              <a:t>內容</a:t>
            </a:r>
            <a:r>
              <a:rPr lang="en-US" altLang="zh-TW" dirty="0"/>
              <a:t>-&gt;</a:t>
            </a:r>
            <a:r>
              <a:rPr lang="zh-TW" altLang="en-US" dirty="0"/>
              <a:t>進階</a:t>
            </a:r>
            <a:r>
              <a:rPr lang="en-US" altLang="zh-TW" dirty="0"/>
              <a:t>-&gt;</a:t>
            </a:r>
            <a:r>
              <a:rPr lang="zh-TW" altLang="en-US" dirty="0"/>
              <a:t>環境變數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endParaRPr lang="zh-TW" altLang="en-US" dirty="0"/>
          </a:p>
          <a:p>
            <a:endParaRPr lang="en-US" altLang="zh-TW" sz="24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87463"/>
            <a:ext cx="28003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5" y="5085184"/>
            <a:ext cx="34956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991" y="5156621"/>
            <a:ext cx="34004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6732240" y="5847183"/>
            <a:ext cx="1440160" cy="24611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08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image</a:t>
            </a:r>
            <a:r>
              <a:rPr lang="zh-TW" altLang="en-US" dirty="0" smtClean="0">
                <a:solidFill>
                  <a:schemeClr val="tx1"/>
                </a:solidFill>
              </a:rPr>
              <a:t> 負片效果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44824"/>
            <a:ext cx="4200539" cy="34854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844824"/>
            <a:ext cx="4200539" cy="34854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3631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51520" y="2790220"/>
            <a:ext cx="6552728" cy="258299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51574" y="1268760"/>
            <a:ext cx="853522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500" dirty="0">
                <a:solidFill>
                  <a:srgbClr val="0070C0"/>
                </a:solidFill>
              </a:rPr>
              <a:t> </a:t>
            </a:r>
            <a:r>
              <a:rPr lang="en-US" altLang="zh-TW" sz="1500" dirty="0" err="1">
                <a:solidFill>
                  <a:srgbClr val="0070C0"/>
                </a:solidFill>
              </a:rPr>
              <a:t>int</a:t>
            </a:r>
            <a:r>
              <a:rPr lang="en-US" altLang="zh-TW" sz="1500" dirty="0">
                <a:solidFill>
                  <a:srgbClr val="0070C0"/>
                </a:solidFill>
              </a:rPr>
              <a:t> </a:t>
            </a:r>
            <a:r>
              <a:rPr lang="en-US" altLang="zh-TW" sz="1500" dirty="0"/>
              <a:t>main()</a:t>
            </a:r>
          </a:p>
          <a:p>
            <a:pPr marL="0" indent="0">
              <a:buNone/>
            </a:pPr>
            <a:r>
              <a:rPr lang="en-US" altLang="zh-TW" sz="1500" dirty="0"/>
              <a:t>{</a:t>
            </a:r>
          </a:p>
          <a:p>
            <a:pPr marL="0" indent="0">
              <a:buNone/>
            </a:pPr>
            <a:r>
              <a:rPr lang="en-US" altLang="zh-TW" sz="1500" dirty="0"/>
              <a:t>  </a:t>
            </a:r>
            <a:r>
              <a:rPr lang="en-US" altLang="zh-TW" sz="1500" dirty="0">
                <a:solidFill>
                  <a:srgbClr val="00B050"/>
                </a:solidFill>
              </a:rPr>
              <a:t>Mat</a:t>
            </a:r>
            <a:r>
              <a:rPr lang="en-US" altLang="zh-TW" sz="1500" dirty="0"/>
              <a:t> </a:t>
            </a:r>
            <a:r>
              <a:rPr lang="en-US" altLang="zh-TW" sz="1500" dirty="0" smtClean="0">
                <a:solidFill>
                  <a:srgbClr val="7030A0"/>
                </a:solidFill>
              </a:rPr>
              <a:t>image</a:t>
            </a:r>
            <a:r>
              <a:rPr lang="en-US" altLang="zh-TW" sz="1500" dirty="0" smtClean="0"/>
              <a:t>=</a:t>
            </a:r>
            <a:r>
              <a:rPr lang="en-US" altLang="zh-TW" sz="1500" dirty="0" err="1" smtClean="0"/>
              <a:t>imread</a:t>
            </a:r>
            <a:r>
              <a:rPr lang="en-US" altLang="zh-TW" sz="1500" dirty="0" smtClean="0"/>
              <a:t>("</a:t>
            </a:r>
            <a:r>
              <a:rPr lang="zh-TW" altLang="en-US" sz="1500" dirty="0"/>
              <a:t>目標位置含檔名</a:t>
            </a:r>
            <a:r>
              <a:rPr lang="en-US" altLang="zh-TW" sz="1500" dirty="0" smtClean="0"/>
              <a:t>", </a:t>
            </a:r>
            <a:r>
              <a:rPr lang="en-US" altLang="zh-TW" sz="1500" dirty="0"/>
              <a:t>1 </a:t>
            </a:r>
            <a:r>
              <a:rPr lang="en-US" altLang="zh-TW" sz="1500" dirty="0" smtClean="0"/>
              <a:t>);</a:t>
            </a:r>
          </a:p>
          <a:p>
            <a:pPr marL="0" indent="0">
              <a:buNone/>
            </a:pPr>
            <a:r>
              <a:rPr lang="en-US" altLang="zh-TW" sz="1500" dirty="0" smtClean="0">
                <a:solidFill>
                  <a:srgbClr val="00B050"/>
                </a:solidFill>
              </a:rPr>
              <a:t>  Mat </a:t>
            </a:r>
            <a:r>
              <a:rPr lang="en-US" altLang="zh-TW" sz="1500" dirty="0" err="1">
                <a:solidFill>
                  <a:schemeClr val="tx2">
                    <a:lumMod val="75000"/>
                  </a:schemeClr>
                </a:solidFill>
              </a:rPr>
              <a:t>Color_inversion</a:t>
            </a:r>
            <a:r>
              <a:rPr lang="en-US" altLang="zh-TW" sz="1500" dirty="0" smtClean="0"/>
              <a:t>(image.rows,image.cols,CV_8UC3,Scalar(0,0,0</a:t>
            </a:r>
            <a:r>
              <a:rPr lang="en-US" altLang="zh-TW" sz="1500" dirty="0"/>
              <a:t>));</a:t>
            </a:r>
            <a:r>
              <a:rPr lang="en-US" altLang="zh-TW" sz="1500" dirty="0" smtClean="0"/>
              <a:t>  </a:t>
            </a:r>
          </a:p>
          <a:p>
            <a:pPr marL="0" indent="0">
              <a:buNone/>
            </a:pPr>
            <a:r>
              <a:rPr lang="en-US" altLang="zh-TW" sz="1500" dirty="0" smtClean="0"/>
              <a:t>  </a:t>
            </a:r>
            <a:r>
              <a:rPr lang="en-US" altLang="zh-TW" sz="1500" dirty="0">
                <a:solidFill>
                  <a:srgbClr val="00B050"/>
                </a:solidFill>
              </a:rPr>
              <a:t>Mat</a:t>
            </a:r>
            <a:r>
              <a:rPr lang="en-US" altLang="zh-TW" sz="1500" dirty="0"/>
              <a:t> M(image.rows,image.cols,CV_8UC3,Scalar(255,255,255));</a:t>
            </a:r>
          </a:p>
          <a:p>
            <a:pPr marL="0" indent="0">
              <a:buNone/>
            </a:pPr>
            <a:endParaRPr lang="en-US" altLang="zh-TW" sz="1500" dirty="0" smtClean="0"/>
          </a:p>
          <a:p>
            <a:pPr marL="0" indent="0">
              <a:buNone/>
            </a:pPr>
            <a:r>
              <a:rPr lang="en-US" altLang="zh-TW" sz="1500" dirty="0" smtClean="0"/>
              <a:t>  for(</a:t>
            </a:r>
            <a:r>
              <a:rPr lang="en-US" altLang="zh-TW" sz="1500" dirty="0" err="1" smtClean="0">
                <a:solidFill>
                  <a:srgbClr val="0070C0"/>
                </a:solidFill>
              </a:rPr>
              <a:t>i</a:t>
            </a:r>
            <a:r>
              <a:rPr lang="en-US" altLang="zh-TW" sz="1500" dirty="0" err="1">
                <a:solidFill>
                  <a:srgbClr val="0070C0"/>
                </a:solidFill>
              </a:rPr>
              <a:t>nt</a:t>
            </a:r>
            <a:r>
              <a:rPr lang="en-US" altLang="zh-TW" sz="1500" dirty="0" smtClean="0"/>
              <a:t> </a:t>
            </a:r>
            <a:r>
              <a:rPr lang="en-US" altLang="zh-TW" sz="1500" dirty="0" err="1"/>
              <a:t>i</a:t>
            </a:r>
            <a:r>
              <a:rPr lang="en-US" altLang="zh-TW" sz="1500" dirty="0"/>
              <a:t>=0; </a:t>
            </a:r>
            <a:r>
              <a:rPr lang="en-US" altLang="zh-TW" sz="1500" dirty="0" err="1" smtClean="0"/>
              <a:t>i</a:t>
            </a:r>
            <a:r>
              <a:rPr lang="en-US" altLang="zh-TW" sz="1500" dirty="0" smtClean="0"/>
              <a:t>&lt;</a:t>
            </a:r>
            <a:r>
              <a:rPr lang="en-US" altLang="zh-TW" sz="1500" dirty="0" err="1" smtClean="0"/>
              <a:t>image.rows</a:t>
            </a:r>
            <a:r>
              <a:rPr lang="en-US" altLang="zh-TW" sz="1500" dirty="0"/>
              <a:t>; </a:t>
            </a:r>
            <a:r>
              <a:rPr lang="en-US" altLang="zh-TW" sz="1500" dirty="0" err="1"/>
              <a:t>i</a:t>
            </a:r>
            <a:r>
              <a:rPr lang="en-US" altLang="zh-TW" sz="1500" dirty="0"/>
              <a:t>++)</a:t>
            </a:r>
          </a:p>
          <a:p>
            <a:pPr marL="0" indent="0">
              <a:buNone/>
            </a:pPr>
            <a:r>
              <a:rPr lang="zh-TW" altLang="en-US" sz="1500" dirty="0"/>
              <a:t>    </a:t>
            </a:r>
            <a:r>
              <a:rPr lang="en-US" altLang="zh-TW" sz="1500" dirty="0" smtClean="0"/>
              <a:t>{</a:t>
            </a:r>
            <a:endParaRPr lang="en-US" altLang="zh-TW" sz="1500" dirty="0"/>
          </a:p>
          <a:p>
            <a:pPr marL="0" indent="0">
              <a:buNone/>
            </a:pPr>
            <a:r>
              <a:rPr lang="en-US" altLang="zh-TW" sz="1500" dirty="0" smtClean="0"/>
              <a:t>   for(</a:t>
            </a:r>
            <a:r>
              <a:rPr lang="en-US" altLang="zh-TW" sz="1500" dirty="0" err="1" smtClean="0">
                <a:solidFill>
                  <a:srgbClr val="0070C0"/>
                </a:solidFill>
              </a:rPr>
              <a:t>int</a:t>
            </a:r>
            <a:r>
              <a:rPr lang="en-US" altLang="zh-TW" sz="1500" dirty="0" smtClean="0"/>
              <a:t> </a:t>
            </a:r>
            <a:r>
              <a:rPr lang="en-US" altLang="zh-TW" sz="1500" dirty="0"/>
              <a:t>j=0; </a:t>
            </a:r>
            <a:r>
              <a:rPr lang="en-US" altLang="zh-TW" sz="1500" dirty="0" smtClean="0"/>
              <a:t>j&lt;</a:t>
            </a:r>
            <a:r>
              <a:rPr lang="en-US" altLang="zh-TW" sz="1500" dirty="0" err="1"/>
              <a:t>image</a:t>
            </a:r>
            <a:r>
              <a:rPr lang="en-US" altLang="zh-TW" sz="1500" dirty="0" err="1" smtClean="0"/>
              <a:t>.cols</a:t>
            </a:r>
            <a:r>
              <a:rPr lang="en-US" altLang="zh-TW" sz="1500" dirty="0"/>
              <a:t>; j++)</a:t>
            </a:r>
          </a:p>
          <a:p>
            <a:pPr marL="0" indent="0">
              <a:buNone/>
            </a:pPr>
            <a:r>
              <a:rPr lang="zh-TW" altLang="en-US" sz="1500" dirty="0"/>
              <a:t>       </a:t>
            </a:r>
            <a:r>
              <a:rPr lang="zh-TW" altLang="en-US" sz="1500" dirty="0" smtClean="0"/>
              <a:t> </a:t>
            </a:r>
            <a:r>
              <a:rPr lang="en-US" altLang="zh-TW" sz="1500" dirty="0" smtClean="0"/>
              <a:t>{</a:t>
            </a:r>
          </a:p>
          <a:p>
            <a:pPr marL="0" indent="0">
              <a:buNone/>
            </a:pPr>
            <a:r>
              <a:rPr lang="en-US" altLang="zh-TW" sz="1500" dirty="0" smtClean="0"/>
              <a:t>           </a:t>
            </a:r>
            <a:r>
              <a:rPr lang="en-US" altLang="zh-TW" sz="1500" dirty="0" smtClean="0">
                <a:solidFill>
                  <a:schemeClr val="tx2">
                    <a:lumMod val="75000"/>
                  </a:schemeClr>
                </a:solidFill>
              </a:rPr>
              <a:t>Color_inversion</a:t>
            </a:r>
            <a:r>
              <a:rPr lang="en-US" altLang="zh-TW" sz="1500" dirty="0" smtClean="0"/>
              <a:t>.at</a:t>
            </a:r>
            <a:r>
              <a:rPr lang="en-US" altLang="zh-TW" sz="1500" dirty="0" smtClean="0">
                <a:solidFill>
                  <a:srgbClr val="00B050"/>
                </a:solidFill>
              </a:rPr>
              <a:t>&lt;Vec3b&gt;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</a:t>
            </a:r>
            <a:r>
              <a:rPr lang="en-US" altLang="zh-TW" sz="1500" dirty="0" smtClean="0"/>
              <a:t>, j)[0] = abs(255-</a:t>
            </a:r>
            <a:r>
              <a:rPr lang="en-US" altLang="zh-TW" sz="1500" dirty="0" smtClean="0">
                <a:solidFill>
                  <a:srgbClr val="7030A0"/>
                </a:solidFill>
              </a:rPr>
              <a:t>image</a:t>
            </a:r>
            <a:r>
              <a:rPr lang="en-US" altLang="zh-TW" sz="1500" dirty="0" smtClean="0"/>
              <a:t>.at</a:t>
            </a:r>
            <a:r>
              <a:rPr lang="en-US" altLang="zh-TW" sz="1500" dirty="0" smtClean="0">
                <a:solidFill>
                  <a:srgbClr val="00B050"/>
                </a:solidFill>
              </a:rPr>
              <a:t>&lt;Vec3b&gt;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</a:t>
            </a:r>
            <a:r>
              <a:rPr lang="en-US" altLang="zh-TW" sz="1500" dirty="0" smtClean="0"/>
              <a:t>, j)[0]);</a:t>
            </a:r>
          </a:p>
          <a:p>
            <a:pPr marL="0" indent="0">
              <a:buNone/>
            </a:pPr>
            <a:r>
              <a:rPr lang="en-US" altLang="zh-TW" sz="1500" dirty="0" smtClean="0">
                <a:solidFill>
                  <a:schemeClr val="tx2">
                    <a:lumMod val="75000"/>
                  </a:schemeClr>
                </a:solidFill>
              </a:rPr>
              <a:t>           Color_inversion</a:t>
            </a:r>
            <a:r>
              <a:rPr lang="en-US" altLang="zh-TW" sz="1500" dirty="0" smtClean="0"/>
              <a:t>.at</a:t>
            </a:r>
            <a:r>
              <a:rPr lang="en-US" altLang="zh-TW" sz="1500" dirty="0" smtClean="0">
                <a:solidFill>
                  <a:srgbClr val="00B050"/>
                </a:solidFill>
              </a:rPr>
              <a:t>&lt;Vec3b</a:t>
            </a:r>
            <a:r>
              <a:rPr lang="en-US" altLang="zh-TW" sz="1500" dirty="0">
                <a:solidFill>
                  <a:srgbClr val="00B050"/>
                </a:solidFill>
              </a:rPr>
              <a:t>&gt;</a:t>
            </a:r>
            <a:r>
              <a:rPr lang="en-US" altLang="zh-TW" sz="1500" dirty="0"/>
              <a:t>(</a:t>
            </a:r>
            <a:r>
              <a:rPr lang="en-US" altLang="zh-TW" sz="1500" dirty="0" err="1"/>
              <a:t>i</a:t>
            </a:r>
            <a:r>
              <a:rPr lang="en-US" altLang="zh-TW" sz="1500" dirty="0"/>
              <a:t>, j)[1] = </a:t>
            </a:r>
            <a:r>
              <a:rPr lang="en-US" altLang="zh-TW" sz="1500" dirty="0" smtClean="0"/>
              <a:t>abs(255-</a:t>
            </a:r>
            <a:r>
              <a:rPr lang="en-US" altLang="zh-TW" sz="1500" dirty="0" smtClean="0">
                <a:solidFill>
                  <a:srgbClr val="7030A0"/>
                </a:solidFill>
              </a:rPr>
              <a:t>image</a:t>
            </a:r>
            <a:r>
              <a:rPr lang="en-US" altLang="zh-TW" sz="1500" dirty="0" smtClean="0"/>
              <a:t>.at</a:t>
            </a:r>
            <a:r>
              <a:rPr lang="en-US" altLang="zh-TW" sz="1500" dirty="0" smtClean="0">
                <a:solidFill>
                  <a:srgbClr val="00B050"/>
                </a:solidFill>
              </a:rPr>
              <a:t>&lt;Vec3b&gt;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</a:t>
            </a:r>
            <a:r>
              <a:rPr lang="en-US" altLang="zh-TW" sz="1500" dirty="0"/>
              <a:t>, j)[1</a:t>
            </a:r>
            <a:r>
              <a:rPr lang="en-US" altLang="zh-TW" sz="1500" dirty="0" smtClean="0"/>
              <a:t>]);</a:t>
            </a:r>
            <a:endParaRPr lang="en-US" altLang="zh-TW" sz="1500" dirty="0"/>
          </a:p>
          <a:p>
            <a:pPr marL="0" indent="0">
              <a:buNone/>
            </a:pPr>
            <a:r>
              <a:rPr lang="en-US" altLang="zh-TW" sz="1500" dirty="0" smtClean="0">
                <a:solidFill>
                  <a:schemeClr val="tx2">
                    <a:lumMod val="75000"/>
                  </a:schemeClr>
                </a:solidFill>
              </a:rPr>
              <a:t>           Color_inversion</a:t>
            </a:r>
            <a:r>
              <a:rPr lang="en-US" altLang="zh-TW" sz="1500" dirty="0" smtClean="0"/>
              <a:t>.at</a:t>
            </a:r>
            <a:r>
              <a:rPr lang="en-US" altLang="zh-TW" sz="1500" dirty="0" smtClean="0">
                <a:solidFill>
                  <a:srgbClr val="00B050"/>
                </a:solidFill>
              </a:rPr>
              <a:t>&lt;Vec3b</a:t>
            </a:r>
            <a:r>
              <a:rPr lang="en-US" altLang="zh-TW" sz="1500" dirty="0">
                <a:solidFill>
                  <a:srgbClr val="00B050"/>
                </a:solidFill>
              </a:rPr>
              <a:t>&gt;</a:t>
            </a:r>
            <a:r>
              <a:rPr lang="en-US" altLang="zh-TW" sz="1500" dirty="0"/>
              <a:t>(</a:t>
            </a:r>
            <a:r>
              <a:rPr lang="en-US" altLang="zh-TW" sz="1500" dirty="0" err="1"/>
              <a:t>i</a:t>
            </a:r>
            <a:r>
              <a:rPr lang="en-US" altLang="zh-TW" sz="1500" dirty="0"/>
              <a:t>, j)[2] </a:t>
            </a:r>
            <a:r>
              <a:rPr lang="en-US" altLang="zh-TW" sz="1500" dirty="0" smtClean="0"/>
              <a:t>= abs(255-</a:t>
            </a:r>
            <a:r>
              <a:rPr lang="en-US" altLang="zh-TW" sz="1500" dirty="0" smtClean="0">
                <a:solidFill>
                  <a:srgbClr val="7030A0"/>
                </a:solidFill>
              </a:rPr>
              <a:t>image</a:t>
            </a:r>
            <a:r>
              <a:rPr lang="en-US" altLang="zh-TW" sz="1500" dirty="0" smtClean="0"/>
              <a:t>.at</a:t>
            </a:r>
            <a:r>
              <a:rPr lang="en-US" altLang="zh-TW" sz="1500" dirty="0" smtClean="0">
                <a:solidFill>
                  <a:srgbClr val="00B050"/>
                </a:solidFill>
              </a:rPr>
              <a:t>&lt;Vec3b&gt;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</a:t>
            </a:r>
            <a:r>
              <a:rPr lang="en-US" altLang="zh-TW" sz="1500" dirty="0"/>
              <a:t>, j)[2</a:t>
            </a:r>
            <a:r>
              <a:rPr lang="en-US" altLang="zh-TW" sz="1500" dirty="0" smtClean="0"/>
              <a:t>]);</a:t>
            </a:r>
          </a:p>
          <a:p>
            <a:pPr marL="0" indent="0">
              <a:buNone/>
            </a:pPr>
            <a:r>
              <a:rPr lang="en-US" altLang="zh-TW" sz="1500" dirty="0"/>
              <a:t> </a:t>
            </a:r>
            <a:r>
              <a:rPr lang="en-US" altLang="zh-TW" sz="1500" dirty="0" smtClean="0"/>
              <a:t>       }</a:t>
            </a:r>
            <a:endParaRPr lang="en-US" altLang="zh-TW" sz="1500" dirty="0"/>
          </a:p>
          <a:p>
            <a:pPr marL="0" indent="0">
              <a:buNone/>
            </a:pPr>
            <a:r>
              <a:rPr lang="en-US" altLang="zh-TW" sz="1500" dirty="0" smtClean="0"/>
              <a:t>    }</a:t>
            </a:r>
          </a:p>
          <a:p>
            <a:pPr marL="0" indent="0">
              <a:buNone/>
            </a:pPr>
            <a:r>
              <a:rPr lang="en-US" altLang="zh-TW" sz="1500" dirty="0" smtClean="0"/>
              <a:t>  </a:t>
            </a:r>
            <a:r>
              <a:rPr lang="en-US" altLang="zh-TW" sz="1500" dirty="0" err="1"/>
              <a:t>imshow</a:t>
            </a:r>
            <a:r>
              <a:rPr lang="en-US" altLang="zh-TW" sz="1500" dirty="0"/>
              <a:t>( "</a:t>
            </a:r>
            <a:r>
              <a:rPr lang="en-US" altLang="zh-TW" sz="1500" dirty="0">
                <a:solidFill>
                  <a:schemeClr val="tx2">
                    <a:lumMod val="75000"/>
                  </a:schemeClr>
                </a:solidFill>
              </a:rPr>
              <a:t>color inversion </a:t>
            </a:r>
            <a:r>
              <a:rPr lang="en-US" altLang="zh-TW" sz="1500" dirty="0"/>
              <a:t>",</a:t>
            </a:r>
            <a:r>
              <a:rPr lang="en-US" altLang="zh-TW" sz="1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sz="1500" dirty="0" err="1">
                <a:solidFill>
                  <a:schemeClr val="tx2">
                    <a:lumMod val="75000"/>
                  </a:schemeClr>
                </a:solidFill>
              </a:rPr>
              <a:t>Color_inversion</a:t>
            </a:r>
            <a:r>
              <a:rPr lang="en-US" altLang="zh-TW" sz="1500" dirty="0" smtClean="0"/>
              <a:t>);</a:t>
            </a:r>
          </a:p>
          <a:p>
            <a:pPr marL="0" indent="0">
              <a:buNone/>
            </a:pPr>
            <a:r>
              <a:rPr lang="en-US" altLang="zh-TW" sz="1500" dirty="0"/>
              <a:t>  </a:t>
            </a:r>
            <a:r>
              <a:rPr lang="en-US" altLang="zh-TW" sz="1500" dirty="0" err="1"/>
              <a:t>waitKey</a:t>
            </a:r>
            <a:r>
              <a:rPr lang="en-US" altLang="zh-TW" sz="1500" dirty="0"/>
              <a:t>(0</a:t>
            </a:r>
            <a:r>
              <a:rPr lang="en-US" altLang="zh-TW" sz="1500" dirty="0" smtClean="0"/>
              <a:t>);</a:t>
            </a:r>
            <a:r>
              <a:rPr lang="en-US" altLang="zh-TW" sz="1500" dirty="0"/>
              <a:t> </a:t>
            </a:r>
          </a:p>
          <a:p>
            <a:pPr marL="0" indent="0">
              <a:buNone/>
            </a:pPr>
            <a:r>
              <a:rPr lang="en-US" altLang="zh-TW" sz="1500" dirty="0"/>
              <a:t>  return 0</a:t>
            </a:r>
            <a:r>
              <a:rPr lang="en-US" altLang="zh-TW" sz="1500" dirty="0" smtClean="0"/>
              <a:t>;</a:t>
            </a:r>
            <a:endParaRPr lang="en-US" altLang="zh-TW" sz="1500" dirty="0"/>
          </a:p>
          <a:p>
            <a:pPr marL="0" indent="0">
              <a:buNone/>
            </a:pPr>
            <a:r>
              <a:rPr lang="en-US" altLang="zh-TW" sz="1500" dirty="0"/>
              <a:t>}</a:t>
            </a:r>
          </a:p>
        </p:txBody>
      </p:sp>
      <p:sp>
        <p:nvSpPr>
          <p:cNvPr id="5" name="標題 1"/>
          <p:cNvSpPr>
            <a:spLocks noGrp="1"/>
          </p:cNvSpPr>
          <p:nvPr/>
        </p:nvSpPr>
        <p:spPr>
          <a:xfrm>
            <a:off x="450574" y="40466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image</a:t>
            </a:r>
            <a:r>
              <a:rPr lang="zh-TW" altLang="en-US" dirty="0" smtClean="0">
                <a:solidFill>
                  <a:schemeClr val="tx1"/>
                </a:solidFill>
              </a:rPr>
              <a:t> 負片效果 </a:t>
            </a:r>
            <a:r>
              <a:rPr lang="en-US" altLang="zh-TW" dirty="0" smtClean="0">
                <a:solidFill>
                  <a:schemeClr val="tx1"/>
                </a:solidFill>
              </a:rPr>
              <a:t>code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20072" y="2996952"/>
            <a:ext cx="3600400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>
                <a:solidFill>
                  <a:schemeClr val="tx1"/>
                </a:solidFill>
              </a:rPr>
              <a:t>absdiff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>
                <a:solidFill>
                  <a:srgbClr val="7030A0"/>
                </a:solidFill>
              </a:rPr>
              <a:t>image</a:t>
            </a:r>
            <a:r>
              <a:rPr lang="en-US" altLang="zh-TW" dirty="0" err="1">
                <a:solidFill>
                  <a:schemeClr val="tx1"/>
                </a:solidFill>
              </a:rPr>
              <a:t>,M,</a:t>
            </a:r>
            <a:r>
              <a:rPr lang="en-US" altLang="zh-TW" dirty="0" err="1">
                <a:solidFill>
                  <a:srgbClr val="FF0000"/>
                </a:solidFill>
              </a:rPr>
              <a:t>Color_inversion</a:t>
            </a:r>
            <a:r>
              <a:rPr lang="en-US" altLang="zh-TW" dirty="0">
                <a:solidFill>
                  <a:schemeClr val="tx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2227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Sobel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64" y="1469504"/>
            <a:ext cx="2607568" cy="2607568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144429"/>
            <a:ext cx="2599928" cy="25999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2" y="4149080"/>
            <a:ext cx="2599928" cy="2599928"/>
          </a:xfrm>
          <a:prstGeom prst="rect">
            <a:avLst/>
          </a:prstGeom>
        </p:spPr>
      </p:pic>
      <p:pic>
        <p:nvPicPr>
          <p:cNvPr id="3077" name="Picture 5" descr="C:\Users\shiue\Documents\Visual Studio 2010\Projects\newCimage\newCimage\building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92" y="1477144"/>
            <a:ext cx="2599928" cy="259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4499992" y="1412776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err="1" smtClean="0">
                <a:latin typeface="+mj-ea"/>
                <a:ea typeface="+mj-ea"/>
              </a:rPr>
              <a:t>Sobel:X</a:t>
            </a:r>
            <a:r>
              <a:rPr lang="zh-TW" altLang="en-US" sz="2000" b="1" dirty="0" smtClean="0">
                <a:latin typeface="+mj-ea"/>
                <a:ea typeface="+mj-ea"/>
              </a:rPr>
              <a:t>軸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99992" y="4115452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err="1" smtClean="0">
                <a:latin typeface="+mj-ea"/>
                <a:ea typeface="+mj-ea"/>
              </a:rPr>
              <a:t>Sobel:Y</a:t>
            </a:r>
            <a:r>
              <a:rPr lang="zh-TW" altLang="en-US" sz="2000" b="1" dirty="0" smtClean="0">
                <a:latin typeface="+mj-ea"/>
                <a:ea typeface="+mj-ea"/>
              </a:rPr>
              <a:t>軸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560" y="1412776"/>
            <a:ext cx="100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latin typeface="+mj-ea"/>
                <a:ea typeface="+mj-ea"/>
              </a:rPr>
              <a:t>Image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1560" y="4109010"/>
            <a:ext cx="100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err="1" smtClean="0">
                <a:latin typeface="+mj-ea"/>
                <a:ea typeface="+mj-ea"/>
              </a:rPr>
              <a:t>Sobel</a:t>
            </a:r>
            <a:endParaRPr lang="zh-TW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27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/>
        </p:nvSpPr>
        <p:spPr>
          <a:xfrm>
            <a:off x="228600" y="1086852"/>
            <a:ext cx="8686800" cy="57711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/>
          </a:p>
          <a:p>
            <a:pPr marL="182880" lvl="1"/>
            <a:r>
              <a:rPr lang="zh-TW" altLang="en-US" b="1" dirty="0"/>
              <a:t>邊緣</a:t>
            </a:r>
            <a:r>
              <a:rPr lang="zh-TW" altLang="en-US" b="1" dirty="0" smtClean="0"/>
              <a:t>偵測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高</a:t>
            </a:r>
            <a:r>
              <a:rPr lang="zh-TW" altLang="en-US" b="1" dirty="0"/>
              <a:t>通</a:t>
            </a:r>
            <a:r>
              <a:rPr lang="zh-TW" altLang="en-US" b="1" dirty="0" smtClean="0"/>
              <a:t>濾波器</a:t>
            </a:r>
            <a:r>
              <a:rPr lang="en-US" altLang="zh-TW" b="1" dirty="0" smtClean="0"/>
              <a:t>)</a:t>
            </a:r>
          </a:p>
          <a:p>
            <a:pPr marL="182880" lvl="1"/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/>
              <a:t>s</a:t>
            </a:r>
            <a:r>
              <a:rPr lang="en-US" altLang="zh-TW" sz="1800" b="1" dirty="0" err="1" smtClean="0"/>
              <a:t>rc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原始影像變數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dst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輸出的影像變數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ddepth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輸出影像的深度，設定</a:t>
            </a:r>
            <a:r>
              <a:rPr lang="en-US" altLang="zh-TW" sz="1800" b="1" dirty="0" smtClean="0"/>
              <a:t>CV_16S</a:t>
            </a:r>
            <a:r>
              <a:rPr lang="zh-TW" altLang="en-US" sz="1800" b="1" dirty="0" smtClean="0"/>
              <a:t>避免外溢。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zh-TW" altLang="en-US" sz="1800" b="1" dirty="0" smtClean="0"/>
              <a:t>根據</a:t>
            </a:r>
            <a:r>
              <a:rPr lang="en-US" altLang="zh-TW" sz="1800" b="1" dirty="0" smtClean="0"/>
              <a:t>x</a:t>
            </a:r>
            <a:r>
              <a:rPr lang="zh-TW" altLang="en-US" sz="1800" b="1" dirty="0" smtClean="0"/>
              <a:t>、</a:t>
            </a:r>
            <a:r>
              <a:rPr lang="en-US" altLang="zh-TW" sz="1800" b="1" dirty="0" smtClean="0"/>
              <a:t>y</a:t>
            </a:r>
            <a:r>
              <a:rPr lang="zh-TW" altLang="en-US" sz="1800" b="1" dirty="0" smtClean="0"/>
              <a:t>方向導數應用</a:t>
            </a:r>
            <a:r>
              <a:rPr lang="en-US" altLang="zh-TW" sz="1800" b="1" dirty="0" smtClean="0"/>
              <a:t>:  x</a:t>
            </a:r>
            <a:r>
              <a:rPr lang="zh-TW" altLang="en-US" sz="1800" b="1" dirty="0" smtClean="0"/>
              <a:t>方向</a:t>
            </a:r>
            <a:r>
              <a:rPr lang="en-US" altLang="zh-TW" sz="1800" b="1" dirty="0" smtClean="0"/>
              <a:t>-&gt;dx=1 </a:t>
            </a:r>
            <a:r>
              <a:rPr lang="en-US" altLang="zh-TW" sz="1800" b="1" dirty="0" err="1" smtClean="0"/>
              <a:t>dy</a:t>
            </a:r>
            <a:r>
              <a:rPr lang="en-US" altLang="zh-TW" sz="1800" b="1" dirty="0" smtClean="0"/>
              <a:t>=0</a:t>
            </a:r>
          </a:p>
          <a:p>
            <a:pPr lvl="1">
              <a:lnSpc>
                <a:spcPct val="150000"/>
              </a:lnSpc>
            </a:pPr>
            <a:r>
              <a:rPr lang="zh-TW" altLang="en-US" sz="1800" b="1" dirty="0"/>
              <a:t> </a:t>
            </a:r>
            <a:r>
              <a:rPr lang="zh-TW" altLang="en-US" sz="1800" b="1" dirty="0" smtClean="0"/>
              <a:t>                                       </a:t>
            </a:r>
            <a:r>
              <a:rPr lang="en-US" altLang="zh-TW" sz="1800" b="1" dirty="0" smtClean="0"/>
              <a:t>y</a:t>
            </a:r>
            <a:r>
              <a:rPr lang="zh-TW" altLang="en-US" sz="1800" b="1" dirty="0" smtClean="0"/>
              <a:t>方向</a:t>
            </a:r>
            <a:r>
              <a:rPr lang="en-US" altLang="zh-TW" sz="1800" b="1" dirty="0" smtClean="0"/>
              <a:t>-&gt;dx=0 </a:t>
            </a:r>
            <a:r>
              <a:rPr lang="en-US" altLang="zh-TW" sz="1800" b="1" dirty="0" err="1" smtClean="0"/>
              <a:t>dy</a:t>
            </a:r>
            <a:r>
              <a:rPr lang="en-US" altLang="zh-TW" sz="1800" b="1" dirty="0" smtClean="0"/>
              <a:t>=1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ksize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遮罩大小，參數設定</a:t>
            </a:r>
            <a:r>
              <a:rPr lang="zh-TW" altLang="en-US" sz="1800" b="1" dirty="0"/>
              <a:t>為</a:t>
            </a:r>
            <a:r>
              <a:rPr lang="en-US" altLang="zh-TW" sz="1800" b="1" dirty="0" smtClean="0"/>
              <a:t>1</a:t>
            </a:r>
            <a:r>
              <a:rPr lang="zh-TW" altLang="en-US" sz="1800" b="1" dirty="0" smtClean="0"/>
              <a:t>、</a:t>
            </a:r>
            <a:r>
              <a:rPr lang="en-US" altLang="zh-TW" sz="1800" b="1" dirty="0" smtClean="0"/>
              <a:t>3</a:t>
            </a:r>
            <a:r>
              <a:rPr lang="zh-TW" altLang="en-US" sz="1800" b="1" dirty="0" smtClean="0"/>
              <a:t>、</a:t>
            </a:r>
            <a:r>
              <a:rPr lang="en-US" altLang="zh-TW" sz="1800" b="1" dirty="0" smtClean="0"/>
              <a:t>5 or 7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scale=1</a:t>
            </a:r>
            <a:r>
              <a:rPr lang="zh-TW" altLang="en-US" sz="1800" b="1" dirty="0"/>
              <a:t>、</a:t>
            </a:r>
            <a:r>
              <a:rPr lang="en-US" altLang="zh-TW" sz="1800" b="1" dirty="0" smtClean="0"/>
              <a:t>delta=0(</a:t>
            </a:r>
            <a:r>
              <a:rPr lang="zh-TW" altLang="en-US" sz="1800" b="1" dirty="0" smtClean="0"/>
              <a:t>詳見補充參數說明</a:t>
            </a:r>
            <a:r>
              <a:rPr lang="en-US" altLang="zh-TW" sz="1800" b="1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borderType</a:t>
            </a:r>
            <a:r>
              <a:rPr lang="en-US" altLang="zh-TW" sz="1800" b="1" dirty="0" smtClean="0"/>
              <a:t>=BORDER_DEFAULT</a:t>
            </a:r>
            <a:r>
              <a:rPr lang="zh-TW" altLang="en-US" sz="1800" b="1" dirty="0" smtClean="0"/>
              <a:t>，影像擴邊。</a:t>
            </a:r>
            <a:endParaRPr lang="en-US" altLang="zh-TW" sz="1800" b="1" dirty="0"/>
          </a:p>
          <a:p>
            <a:pPr marL="0" indent="0">
              <a:buNone/>
            </a:pPr>
            <a:endParaRPr lang="en-US" altLang="zh-TW" sz="18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488832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/>
              <a:t>Sobel</a:t>
            </a:r>
            <a:r>
              <a:rPr lang="en-US" altLang="zh-TW" dirty="0"/>
              <a:t>( </a:t>
            </a:r>
            <a:r>
              <a:rPr lang="en-US" altLang="zh-TW" dirty="0" err="1">
                <a:solidFill>
                  <a:srgbClr val="7030A0"/>
                </a:solidFill>
              </a:rPr>
              <a:t>InputArray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 err="1">
                <a:solidFill>
                  <a:srgbClr val="7030A0"/>
                </a:solidFill>
              </a:rPr>
              <a:t>src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OutputArray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en-US" altLang="zh-TW" dirty="0" err="1">
                <a:solidFill>
                  <a:srgbClr val="00B050"/>
                </a:solidFill>
              </a:rPr>
              <a:t>dst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dirty="0" err="1" smtClean="0">
                <a:solidFill>
                  <a:schemeClr val="tx2">
                    <a:lumMod val="75000"/>
                  </a:schemeClr>
                </a:solidFill>
              </a:rPr>
              <a:t>ddepth</a:t>
            </a:r>
            <a:r>
              <a:rPr lang="en-US" altLang="zh-TW" dirty="0" err="1" smtClean="0"/>
              <a:t>,</a:t>
            </a:r>
            <a:r>
              <a:rPr lang="en-US" altLang="zh-TW" dirty="0" err="1" smtClean="0">
                <a:solidFill>
                  <a:srgbClr val="0070C0"/>
                </a:solidFill>
              </a:rPr>
              <a:t>int</a:t>
            </a:r>
            <a:r>
              <a:rPr lang="en-US" altLang="zh-TW" dirty="0" smtClean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dx, </a:t>
            </a:r>
            <a:r>
              <a:rPr lang="en-US" altLang="zh-TW" dirty="0" err="1">
                <a:solidFill>
                  <a:srgbClr val="0070C0"/>
                </a:solidFill>
              </a:rPr>
              <a:t>int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dirty="0" err="1">
                <a:solidFill>
                  <a:srgbClr val="0070C0"/>
                </a:solidFill>
              </a:rPr>
              <a:t>dy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int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ksize</a:t>
            </a:r>
            <a:r>
              <a:rPr lang="en-US" altLang="zh-TW" dirty="0" smtClean="0"/>
              <a:t>,</a:t>
            </a:r>
          </a:p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double scale, double 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</a:rPr>
              <a:t>delta,int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</a:rPr>
              <a:t>borderType</a:t>
            </a:r>
            <a:r>
              <a:rPr lang="en-US" altLang="zh-TW" dirty="0" smtClean="0"/>
              <a:t>);</a:t>
            </a:r>
            <a:endParaRPr lang="en-US" altLang="zh-TW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 smtClean="0">
                <a:solidFill>
                  <a:schemeClr val="tx1"/>
                </a:solidFill>
              </a:rPr>
              <a:t>Sobel</a:t>
            </a:r>
            <a:r>
              <a:rPr lang="en-US" altLang="zh-TW" dirty="0" smtClean="0">
                <a:solidFill>
                  <a:schemeClr val="tx1"/>
                </a:solidFill>
              </a:rPr>
              <a:t> step (1)</a:t>
            </a:r>
            <a:endParaRPr lang="zh-TW" altLang="en-US" dirty="0"/>
          </a:p>
        </p:txBody>
      </p:sp>
      <p:pic>
        <p:nvPicPr>
          <p:cNvPr id="12" name="Picture 5" descr="C:\Users\shiue\Documents\Visual Studio 2010\Projects\newCimage\newCimage\building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789040"/>
            <a:ext cx="2599928" cy="259992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48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 smtClean="0">
                <a:solidFill>
                  <a:schemeClr val="tx1"/>
                </a:solidFill>
              </a:rPr>
              <a:t>Sobel</a:t>
            </a:r>
            <a:r>
              <a:rPr lang="en-US" altLang="zh-TW" dirty="0" smtClean="0">
                <a:solidFill>
                  <a:schemeClr val="tx1"/>
                </a:solidFill>
              </a:rPr>
              <a:t> (</a:t>
            </a:r>
            <a:r>
              <a:rPr lang="zh-TW" altLang="en-US" dirty="0" smtClean="0">
                <a:solidFill>
                  <a:schemeClr val="tx1"/>
                </a:solidFill>
              </a:rPr>
              <a:t>參數補充說明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Scale</a:t>
            </a:r>
            <a:endParaRPr lang="en-US" altLang="zh-TW" dirty="0"/>
          </a:p>
          <a:p>
            <a:pPr lvl="1"/>
            <a:r>
              <a:rPr lang="en-US" altLang="zh-TW" sz="1800" dirty="0" smtClean="0"/>
              <a:t>Optional </a:t>
            </a:r>
            <a:r>
              <a:rPr lang="en-US" altLang="zh-TW" sz="1800" dirty="0"/>
              <a:t>scale factor for the computed derivative values. By default, no scaling is applied. See </a:t>
            </a:r>
            <a:r>
              <a:rPr lang="en-US" altLang="zh-TW" sz="1800" dirty="0" err="1"/>
              <a:t>getDerivKernels</a:t>
            </a:r>
            <a:r>
              <a:rPr lang="en-US" altLang="zh-TW" sz="1800" dirty="0"/>
              <a:t>() for details</a:t>
            </a:r>
            <a:r>
              <a:rPr lang="en-US" altLang="zh-TW" sz="1800" dirty="0" smtClean="0"/>
              <a:t>.</a:t>
            </a:r>
          </a:p>
          <a:p>
            <a:pPr lvl="1"/>
            <a:r>
              <a:rPr lang="en-US" altLang="zh-TW" sz="1800" dirty="0">
                <a:hlinkClick r:id="rId2"/>
              </a:rPr>
              <a:t>http://</a:t>
            </a:r>
            <a:r>
              <a:rPr lang="en-US" altLang="zh-TW" sz="1800" dirty="0" smtClean="0">
                <a:hlinkClick r:id="rId2"/>
              </a:rPr>
              <a:t>docs.opencv.org/modules/imgproc/doc/filtering.html</a:t>
            </a:r>
            <a:endParaRPr lang="en-US" altLang="zh-TW" sz="1800" dirty="0" smtClean="0"/>
          </a:p>
          <a:p>
            <a:endParaRPr lang="en-US" altLang="zh-TW" sz="2000" dirty="0"/>
          </a:p>
          <a:p>
            <a:r>
              <a:rPr lang="en-US" altLang="zh-TW" b="1" dirty="0" smtClean="0"/>
              <a:t>delta</a:t>
            </a:r>
            <a:endParaRPr lang="en-US" altLang="zh-TW" sz="2000" dirty="0" smtClean="0"/>
          </a:p>
          <a:p>
            <a:pPr lvl="1"/>
            <a:r>
              <a:rPr lang="en-US" altLang="zh-TW" sz="1800" dirty="0" smtClean="0"/>
              <a:t>Optional </a:t>
            </a:r>
            <a:r>
              <a:rPr lang="en-US" altLang="zh-TW" sz="1800" dirty="0"/>
              <a:t>delta value that is added to the results prior to storing them in </a:t>
            </a:r>
            <a:r>
              <a:rPr lang="en-US" altLang="zh-TW" sz="1800" dirty="0" err="1"/>
              <a:t>dst</a:t>
            </a:r>
            <a:r>
              <a:rPr lang="en-US" altLang="zh-TW" sz="1800" dirty="0"/>
              <a:t> </a:t>
            </a:r>
            <a:r>
              <a:rPr lang="en-US" altLang="zh-TW" sz="1800" dirty="0" smtClean="0"/>
              <a:t>.</a:t>
            </a:r>
          </a:p>
          <a:p>
            <a:pPr lvl="1"/>
            <a:r>
              <a:rPr lang="en-US" altLang="zh-TW" sz="1800" dirty="0"/>
              <a:t>Value added to the filtered results before storing </a:t>
            </a:r>
            <a:r>
              <a:rPr lang="en-US" altLang="zh-TW" sz="1800" dirty="0" smtClean="0"/>
              <a:t>them</a:t>
            </a:r>
            <a:r>
              <a:rPr lang="zh-TW" altLang="en-US" sz="1800" dirty="0" smtClean="0"/>
              <a:t> </a:t>
            </a:r>
            <a:r>
              <a:rPr lang="en-US" altLang="zh-TW" sz="1800" dirty="0"/>
              <a:t>in </a:t>
            </a:r>
            <a:r>
              <a:rPr lang="en-US" altLang="zh-TW" sz="1800" dirty="0" err="1"/>
              <a:t>dst</a:t>
            </a:r>
            <a:r>
              <a:rPr lang="en-US" altLang="zh-TW" sz="1800" dirty="0"/>
              <a:t> .</a:t>
            </a:r>
          </a:p>
          <a:p>
            <a:pPr marL="274320" lvl="1" indent="0">
              <a:buNone/>
            </a:pPr>
            <a:endParaRPr lang="en-US" altLang="zh-TW" sz="18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32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Sobel</a:t>
            </a:r>
            <a:r>
              <a:rPr lang="en-US" altLang="zh-TW" dirty="0">
                <a:solidFill>
                  <a:schemeClr val="tx1"/>
                </a:solidFill>
              </a:rPr>
              <a:t> step </a:t>
            </a:r>
            <a:r>
              <a:rPr lang="en-US" altLang="zh-TW" dirty="0" smtClean="0">
                <a:solidFill>
                  <a:schemeClr val="tx1"/>
                </a:solidFill>
              </a:rPr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256584"/>
          </a:xfrm>
        </p:spPr>
        <p:txBody>
          <a:bodyPr/>
          <a:lstStyle/>
          <a:p>
            <a:r>
              <a:rPr lang="zh-TW" altLang="en-US" sz="2000" b="1" dirty="0" smtClean="0"/>
              <a:t>矩陣絕對值化</a:t>
            </a:r>
            <a:endParaRPr lang="en-US" altLang="zh-TW" sz="2000" b="1" dirty="0" smtClean="0"/>
          </a:p>
          <a:p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/>
              <a:t>src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原始影像變數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/>
              <a:t>dst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輸出的影像</a:t>
            </a:r>
            <a:r>
              <a:rPr lang="zh-TW" altLang="en-US" sz="1800" b="1" dirty="0" smtClean="0"/>
              <a:t>變數</a:t>
            </a:r>
            <a:endParaRPr lang="en-US" altLang="zh-TW" sz="1800" b="1" dirty="0"/>
          </a:p>
          <a:p>
            <a:r>
              <a:rPr lang="zh-TW" altLang="en-US" sz="2000" b="1" dirty="0" smtClean="0"/>
              <a:t>影像疊加</a:t>
            </a:r>
            <a:endParaRPr lang="en-US" altLang="zh-TW" sz="2000" b="1" dirty="0" smtClean="0"/>
          </a:p>
          <a:p>
            <a:endParaRPr lang="en-US" altLang="zh-TW" sz="2000" b="1" dirty="0"/>
          </a:p>
          <a:p>
            <a:endParaRPr lang="en-US" altLang="zh-TW" sz="20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src1:</a:t>
            </a:r>
            <a:r>
              <a:rPr lang="zh-TW" altLang="en-US" sz="1800" b="1" dirty="0" smtClean="0"/>
              <a:t>第</a:t>
            </a:r>
            <a:r>
              <a:rPr lang="en-US" altLang="zh-TW" sz="1800" b="1" dirty="0" smtClean="0"/>
              <a:t>1</a:t>
            </a:r>
            <a:r>
              <a:rPr lang="zh-TW" altLang="en-US" sz="1800" b="1" dirty="0" smtClean="0"/>
              <a:t>張影像變數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src2:</a:t>
            </a:r>
            <a:r>
              <a:rPr lang="zh-TW" altLang="en-US" sz="1800" b="1" dirty="0" smtClean="0"/>
              <a:t>第</a:t>
            </a:r>
            <a:r>
              <a:rPr lang="en-US" altLang="zh-TW" sz="1800" b="1" dirty="0" smtClean="0"/>
              <a:t>2</a:t>
            </a:r>
            <a:r>
              <a:rPr lang="zh-TW" altLang="en-US" sz="1800" b="1" dirty="0" smtClean="0"/>
              <a:t>張影像變數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dst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輸出的影像變數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Alpha</a:t>
            </a:r>
            <a:r>
              <a:rPr lang="zh-TW" altLang="en-US" sz="1800" b="1" dirty="0" smtClean="0"/>
              <a:t>、</a:t>
            </a:r>
            <a:r>
              <a:rPr lang="en-US" altLang="zh-TW" sz="1800" b="1" dirty="0" smtClean="0"/>
              <a:t>beta</a:t>
            </a:r>
            <a:r>
              <a:rPr lang="zh-TW" altLang="en-US" sz="1800" b="1" dirty="0" smtClean="0"/>
              <a:t>、</a:t>
            </a:r>
            <a:r>
              <a:rPr lang="en-US" altLang="zh-TW" sz="1800" b="1" dirty="0" smtClean="0"/>
              <a:t>gamma:</a:t>
            </a:r>
            <a:r>
              <a:rPr lang="zh-TW" altLang="en-US" sz="1800" b="1" dirty="0" smtClean="0"/>
              <a:t>依比例設定參數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zh-TW" altLang="en-US" sz="1800" b="1" dirty="0" smtClean="0"/>
              <a:t>內部</a:t>
            </a:r>
            <a:r>
              <a:rPr lang="zh-TW" altLang="en-US" sz="1800" b="1" dirty="0"/>
              <a:t>公式</a:t>
            </a:r>
            <a:r>
              <a:rPr lang="en-US" altLang="zh-TW" sz="1800" b="1" dirty="0" smtClean="0"/>
              <a:t>:</a:t>
            </a:r>
            <a:r>
              <a:rPr lang="en-US" altLang="zh-TW" sz="1800" dirty="0"/>
              <a:t> </a:t>
            </a:r>
            <a:r>
              <a:rPr lang="en-US" altLang="zh-TW" sz="1800" dirty="0" err="1"/>
              <a:t>dst</a:t>
            </a:r>
            <a:r>
              <a:rPr lang="en-US" altLang="zh-TW" sz="1800" dirty="0"/>
              <a:t> = </a:t>
            </a:r>
            <a:r>
              <a:rPr lang="en-US" altLang="zh-TW" sz="1800" dirty="0" smtClean="0"/>
              <a:t>alpha*src1 </a:t>
            </a:r>
            <a:r>
              <a:rPr lang="en-US" altLang="zh-TW" sz="1800" dirty="0"/>
              <a:t>+ beta*src2 + gamma</a:t>
            </a:r>
            <a:endParaRPr lang="zh-TW" altLang="en-US" sz="1800" b="1" dirty="0"/>
          </a:p>
        </p:txBody>
      </p:sp>
      <p:sp>
        <p:nvSpPr>
          <p:cNvPr id="5" name="矩形 4"/>
          <p:cNvSpPr/>
          <p:nvPr/>
        </p:nvSpPr>
        <p:spPr>
          <a:xfrm>
            <a:off x="917848" y="1988840"/>
            <a:ext cx="531033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/>
              <a:t>convertScaleAbs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7030A0"/>
                </a:solidFill>
              </a:rPr>
              <a:t>InputArray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 err="1">
                <a:solidFill>
                  <a:srgbClr val="7030A0"/>
                </a:solidFill>
              </a:rPr>
              <a:t>src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OutputArray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en-US" altLang="zh-TW" dirty="0" err="1" smtClean="0">
                <a:solidFill>
                  <a:srgbClr val="00B050"/>
                </a:solidFill>
              </a:rPr>
              <a:t>dst</a:t>
            </a:r>
            <a:r>
              <a:rPr lang="en-US" altLang="zh-TW" dirty="0" smtClean="0"/>
              <a:t>);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755576" y="3717032"/>
            <a:ext cx="7632848" cy="64633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addWeighted</a:t>
            </a:r>
            <a:r>
              <a:rPr lang="en-US" altLang="zh-TW" dirty="0" smtClean="0"/>
              <a:t>(</a:t>
            </a:r>
            <a:r>
              <a:rPr lang="en-US" altLang="zh-TW" dirty="0" err="1" smtClean="0">
                <a:solidFill>
                  <a:srgbClr val="7030A0"/>
                </a:solidFill>
              </a:rPr>
              <a:t>InputArray</a:t>
            </a:r>
            <a:r>
              <a:rPr lang="en-US" altLang="zh-TW" dirty="0" smtClean="0">
                <a:solidFill>
                  <a:srgbClr val="7030A0"/>
                </a:solidFill>
              </a:rPr>
              <a:t> </a:t>
            </a:r>
            <a:r>
              <a:rPr lang="en-US" altLang="zh-TW" dirty="0">
                <a:solidFill>
                  <a:srgbClr val="7030A0"/>
                </a:solidFill>
              </a:rPr>
              <a:t>src1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, double alpha</a:t>
            </a:r>
            <a:r>
              <a:rPr lang="en-US" altLang="zh-TW" dirty="0">
                <a:solidFill>
                  <a:srgbClr val="0070C0"/>
                </a:solidFill>
              </a:rPr>
              <a:t>, </a:t>
            </a:r>
            <a:r>
              <a:rPr lang="en-US" altLang="zh-TW" dirty="0" err="1">
                <a:solidFill>
                  <a:srgbClr val="0070C0"/>
                </a:solidFill>
              </a:rPr>
              <a:t>InputArray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dirty="0" smtClean="0">
                <a:solidFill>
                  <a:srgbClr val="0070C0"/>
                </a:solidFill>
              </a:rPr>
              <a:t>src2</a:t>
            </a:r>
            <a:r>
              <a:rPr lang="en-US" altLang="zh-TW" dirty="0" smtClean="0">
                <a:solidFill>
                  <a:schemeClr val="tx2">
                    <a:lumMod val="75000"/>
                  </a:schemeClr>
                </a:solidFill>
              </a:rPr>
              <a:t>, double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beta,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en-US" altLang="zh-TW" dirty="0" smtClean="0">
                <a:solidFill>
                  <a:schemeClr val="tx2">
                    <a:lumMod val="75000"/>
                  </a:schemeClr>
                </a:solidFill>
              </a:rPr>
              <a:t>double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gamma</a:t>
            </a:r>
            <a:r>
              <a:rPr lang="en-US" altLang="zh-TW" dirty="0">
                <a:solidFill>
                  <a:srgbClr val="00B050"/>
                </a:solidFill>
              </a:rPr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OutputArray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en-US" altLang="zh-TW" dirty="0" err="1" smtClean="0">
                <a:solidFill>
                  <a:srgbClr val="00B050"/>
                </a:solidFill>
              </a:rPr>
              <a:t>dst</a:t>
            </a:r>
            <a:r>
              <a:rPr lang="en-US" altLang="zh-TW" dirty="0" smtClean="0"/>
              <a:t>);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62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51574" y="1124744"/>
            <a:ext cx="853522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300" dirty="0">
                <a:solidFill>
                  <a:srgbClr val="0070C0"/>
                </a:solidFill>
              </a:rPr>
              <a:t> </a:t>
            </a:r>
            <a:r>
              <a:rPr lang="en-US" altLang="zh-TW" sz="1300" dirty="0" err="1">
                <a:solidFill>
                  <a:srgbClr val="0070C0"/>
                </a:solidFill>
              </a:rPr>
              <a:t>int</a:t>
            </a:r>
            <a:r>
              <a:rPr lang="en-US" altLang="zh-TW" sz="1300" dirty="0">
                <a:solidFill>
                  <a:srgbClr val="0070C0"/>
                </a:solidFill>
              </a:rPr>
              <a:t> </a:t>
            </a:r>
            <a:r>
              <a:rPr lang="en-US" altLang="zh-TW" sz="1300" dirty="0"/>
              <a:t>main()</a:t>
            </a:r>
          </a:p>
          <a:p>
            <a:pPr marL="0" indent="0">
              <a:buNone/>
            </a:pPr>
            <a:r>
              <a:rPr lang="en-US" altLang="zh-TW" sz="1300" dirty="0" smtClean="0"/>
              <a:t>{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7030A0"/>
                </a:solidFill>
              </a:rPr>
              <a:t>image</a:t>
            </a:r>
            <a:r>
              <a:rPr lang="en-US" altLang="zh-TW" sz="1300" dirty="0" smtClean="0"/>
              <a:t>=</a:t>
            </a:r>
            <a:r>
              <a:rPr lang="en-US" altLang="zh-TW" sz="1300" dirty="0" err="1" smtClean="0"/>
              <a:t>imread</a:t>
            </a:r>
            <a:r>
              <a:rPr lang="en-US" altLang="zh-TW" sz="1300" dirty="0" smtClean="0"/>
              <a:t>("</a:t>
            </a:r>
            <a:r>
              <a:rPr lang="zh-TW" altLang="en-US" sz="1300" dirty="0"/>
              <a:t>目標位置含檔名</a:t>
            </a:r>
            <a:r>
              <a:rPr lang="en-US" altLang="zh-TW" sz="1300" dirty="0" smtClean="0"/>
              <a:t>", </a:t>
            </a:r>
            <a:r>
              <a:rPr lang="en-US" altLang="zh-TW" sz="1300" dirty="0"/>
              <a:t>1 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r>
              <a:rPr lang="en-US" altLang="zh-TW" sz="1300" dirty="0"/>
              <a:t> 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US" altLang="zh-TW" sz="1300" dirty="0" smtClean="0"/>
              <a:t>(image.rows,image.cols,CV_8UC3,Scalar(0,0,0));</a:t>
            </a:r>
          </a:p>
          <a:p>
            <a:pPr marL="0" indent="0">
              <a:buNone/>
            </a:pPr>
            <a:r>
              <a:rPr lang="zh-TW" altLang="en-US" sz="1300" dirty="0" smtClean="0">
                <a:solidFill>
                  <a:srgbClr val="00B050"/>
                </a:solidFill>
              </a:rPr>
              <a:t> 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0B5319"/>
                </a:solidFill>
              </a:rPr>
              <a:t>grad</a:t>
            </a:r>
            <a:r>
              <a:rPr lang="en-US" altLang="zh-TW" sz="1300" dirty="0" smtClean="0"/>
              <a:t>(image.rows,image.cols,CV_8UC3,Scalar(0,0,0</a:t>
            </a:r>
            <a:r>
              <a:rPr lang="en-US" altLang="zh-TW" sz="1300" dirty="0"/>
              <a:t>));</a:t>
            </a:r>
          </a:p>
          <a:p>
            <a:pPr marL="0" indent="0">
              <a:buNone/>
            </a:pPr>
            <a:endParaRPr lang="en-US" altLang="zh-TW" sz="1300" dirty="0" smtClean="0"/>
          </a:p>
          <a:p>
            <a:pPr marL="0" indent="0">
              <a:buNone/>
            </a:pPr>
            <a:r>
              <a:rPr lang="en-US" altLang="zh-TW" sz="1300" dirty="0" smtClean="0"/>
              <a:t>  </a:t>
            </a:r>
            <a:r>
              <a:rPr lang="en-US" altLang="zh-TW" sz="1300" dirty="0" err="1"/>
              <a:t>cvtColor</a:t>
            </a:r>
            <a:r>
              <a:rPr lang="en-US" altLang="zh-TW" sz="1300" dirty="0"/>
              <a:t>(</a:t>
            </a:r>
            <a:r>
              <a:rPr lang="en-US" altLang="zh-TW" sz="1300" dirty="0">
                <a:solidFill>
                  <a:srgbClr val="7030A0"/>
                </a:solidFill>
              </a:rPr>
              <a:t>image</a:t>
            </a:r>
            <a:r>
              <a:rPr lang="en-US" altLang="zh-TW" sz="1300" dirty="0"/>
              <a:t>,</a:t>
            </a:r>
            <a:r>
              <a:rPr lang="en-US" altLang="zh-TW" sz="1300" dirty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US" altLang="zh-TW" sz="1300" dirty="0"/>
              <a:t>,CV_RGB2GRAY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endParaRPr lang="en-US" altLang="zh-TW" sz="1300" dirty="0"/>
          </a:p>
          <a:p>
            <a:pPr marL="0" indent="0">
              <a:buNone/>
            </a:pPr>
            <a:r>
              <a:rPr lang="zh-TW" altLang="en-US" sz="1300" dirty="0" smtClean="0">
                <a:solidFill>
                  <a:srgbClr val="00B050"/>
                </a:solidFill>
              </a:rPr>
              <a:t> 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err="1">
                <a:solidFill>
                  <a:srgbClr val="FF0000"/>
                </a:solidFill>
              </a:rPr>
              <a:t>grad_x</a:t>
            </a:r>
            <a:r>
              <a:rPr lang="en-US" altLang="zh-TW" sz="1300" dirty="0"/>
              <a:t>, </a:t>
            </a:r>
            <a:r>
              <a:rPr lang="en-US" altLang="zh-TW" sz="1300" dirty="0" err="1">
                <a:solidFill>
                  <a:srgbClr val="00B0F0"/>
                </a:solidFill>
              </a:rPr>
              <a:t>grad_y</a:t>
            </a:r>
            <a:r>
              <a:rPr lang="en-US" altLang="zh-TW" sz="1300" dirty="0"/>
              <a:t>;</a:t>
            </a:r>
          </a:p>
          <a:p>
            <a:pPr marL="0" indent="0">
              <a:buNone/>
            </a:pPr>
            <a:r>
              <a:rPr lang="zh-TW" altLang="en-US" sz="1300" dirty="0" smtClean="0">
                <a:solidFill>
                  <a:srgbClr val="00B050"/>
                </a:solidFill>
              </a:rPr>
              <a:t>  </a:t>
            </a:r>
            <a:r>
              <a:rPr lang="en-US" altLang="zh-TW" sz="1300" dirty="0" smtClean="0">
                <a:solidFill>
                  <a:srgbClr val="00B050"/>
                </a:solidFill>
              </a:rPr>
              <a:t>Mat </a:t>
            </a:r>
            <a:r>
              <a:rPr lang="en-US" altLang="zh-TW" sz="1300" dirty="0" err="1">
                <a:solidFill>
                  <a:srgbClr val="DB6B39"/>
                </a:solidFill>
              </a:rPr>
              <a:t>abs_grad_x</a:t>
            </a:r>
            <a:r>
              <a:rPr lang="en-US" altLang="zh-TW" sz="1300" dirty="0"/>
              <a:t>, </a:t>
            </a:r>
            <a:r>
              <a:rPr lang="en-US" altLang="zh-TW" sz="1300" dirty="0" err="1"/>
              <a:t>abs_grad_y</a:t>
            </a:r>
            <a:r>
              <a:rPr lang="en-US" altLang="zh-TW" sz="1300" dirty="0"/>
              <a:t>;</a:t>
            </a:r>
          </a:p>
          <a:p>
            <a:pPr marL="0" indent="0">
              <a:buNone/>
            </a:pPr>
            <a:endParaRPr lang="zh-TW" altLang="en-US" sz="1300" dirty="0"/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n-US" altLang="zh-TW" sz="1300" dirty="0" err="1" smtClean="0"/>
              <a:t>Sobel</a:t>
            </a:r>
            <a:r>
              <a:rPr lang="en-US" altLang="zh-TW" sz="1300" dirty="0"/>
              <a:t>( </a:t>
            </a:r>
            <a:r>
              <a:rPr lang="en-US" altLang="zh-TW" sz="1300" dirty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US" altLang="zh-TW" sz="1300" dirty="0"/>
              <a:t>, </a:t>
            </a:r>
            <a:r>
              <a:rPr lang="en-US" altLang="zh-TW" sz="1300" dirty="0" err="1">
                <a:solidFill>
                  <a:srgbClr val="FF0000"/>
                </a:solidFill>
              </a:rPr>
              <a:t>grad_x</a:t>
            </a:r>
            <a:r>
              <a:rPr lang="en-US" altLang="zh-TW" sz="1300" dirty="0"/>
              <a:t>, CV_16S, 1, 0, 3, 1, 0, BORDER_DEFAULT );</a:t>
            </a:r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s-ES" altLang="zh-TW" sz="1300" dirty="0" smtClean="0"/>
              <a:t>Sobel</a:t>
            </a:r>
            <a:r>
              <a:rPr lang="es-ES" altLang="zh-TW" sz="1300" dirty="0"/>
              <a:t>( </a:t>
            </a:r>
            <a:r>
              <a:rPr lang="es-ES" altLang="zh-TW" sz="1300" dirty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s-ES" altLang="zh-TW" sz="1300" dirty="0"/>
              <a:t>, </a:t>
            </a:r>
            <a:r>
              <a:rPr lang="es-ES" altLang="zh-TW" sz="1300" dirty="0">
                <a:solidFill>
                  <a:srgbClr val="00B0F0"/>
                </a:solidFill>
              </a:rPr>
              <a:t>grad_y</a:t>
            </a:r>
            <a:r>
              <a:rPr lang="es-ES" altLang="zh-TW" sz="1300" dirty="0"/>
              <a:t>, CV_16S, 0, 1, 3, 1, 0, BORDER_DEFAULT );</a:t>
            </a:r>
          </a:p>
          <a:p>
            <a:pPr marL="0" indent="0">
              <a:buNone/>
            </a:pPr>
            <a:endParaRPr lang="zh-TW" altLang="en-US" sz="1300" dirty="0"/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n-US" altLang="zh-TW" sz="1300" dirty="0" err="1" smtClean="0"/>
              <a:t>convertScaleAbs</a:t>
            </a:r>
            <a:r>
              <a:rPr lang="en-US" altLang="zh-TW" sz="1300" dirty="0"/>
              <a:t>( </a:t>
            </a:r>
            <a:r>
              <a:rPr lang="en-US" altLang="zh-TW" sz="1300" dirty="0" err="1">
                <a:solidFill>
                  <a:srgbClr val="FF0000"/>
                </a:solidFill>
              </a:rPr>
              <a:t>grad_x</a:t>
            </a:r>
            <a:r>
              <a:rPr lang="en-US" altLang="zh-TW" sz="1300" dirty="0"/>
              <a:t>, </a:t>
            </a:r>
            <a:r>
              <a:rPr lang="en-US" altLang="zh-TW" sz="1300" dirty="0" err="1">
                <a:solidFill>
                  <a:srgbClr val="DB6B39"/>
                </a:solidFill>
              </a:rPr>
              <a:t>abs_grad_x</a:t>
            </a:r>
            <a:r>
              <a:rPr lang="en-US" altLang="zh-TW" sz="1300" dirty="0"/>
              <a:t> );</a:t>
            </a:r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n-US" altLang="zh-TW" sz="1300" dirty="0" err="1" smtClean="0"/>
              <a:t>convertScaleAbs</a:t>
            </a:r>
            <a:r>
              <a:rPr lang="en-US" altLang="zh-TW" sz="1300" dirty="0"/>
              <a:t>( </a:t>
            </a:r>
            <a:r>
              <a:rPr lang="en-US" altLang="zh-TW" sz="1300" dirty="0" err="1">
                <a:solidFill>
                  <a:srgbClr val="00B0F0"/>
                </a:solidFill>
              </a:rPr>
              <a:t>grad_y</a:t>
            </a:r>
            <a:r>
              <a:rPr lang="en-US" altLang="zh-TW" sz="1300" dirty="0"/>
              <a:t>, </a:t>
            </a:r>
            <a:r>
              <a:rPr lang="en-US" altLang="zh-TW" sz="1300" dirty="0" err="1">
                <a:solidFill>
                  <a:srgbClr val="002060"/>
                </a:solidFill>
              </a:rPr>
              <a:t>abs_grad_y</a:t>
            </a:r>
            <a:r>
              <a:rPr lang="en-US" altLang="zh-TW" sz="1300" dirty="0"/>
              <a:t> );</a:t>
            </a:r>
          </a:p>
          <a:p>
            <a:pPr marL="0" indent="0">
              <a:buNone/>
            </a:pPr>
            <a:endParaRPr lang="zh-TW" altLang="en-US" sz="1300" dirty="0"/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n-US" altLang="zh-TW" sz="1300" dirty="0" err="1" smtClean="0"/>
              <a:t>addWeighted</a:t>
            </a:r>
            <a:r>
              <a:rPr lang="en-US" altLang="zh-TW" sz="1300" dirty="0"/>
              <a:t>( </a:t>
            </a:r>
            <a:r>
              <a:rPr lang="en-US" altLang="zh-TW" sz="1300" dirty="0" err="1">
                <a:solidFill>
                  <a:srgbClr val="DB6B39"/>
                </a:solidFill>
              </a:rPr>
              <a:t>abs_grad_x</a:t>
            </a:r>
            <a:r>
              <a:rPr lang="en-US" altLang="zh-TW" sz="1300" dirty="0"/>
              <a:t>, 0.5, </a:t>
            </a:r>
            <a:r>
              <a:rPr lang="en-US" altLang="zh-TW" sz="1300" dirty="0" err="1">
                <a:solidFill>
                  <a:srgbClr val="002060"/>
                </a:solidFill>
              </a:rPr>
              <a:t>abs_grad_y</a:t>
            </a:r>
            <a:r>
              <a:rPr lang="en-US" altLang="zh-TW" sz="1300" dirty="0"/>
              <a:t>, 0.5, 0, grad 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endParaRPr lang="en-US" altLang="zh-TW" sz="1300" dirty="0"/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n-US" altLang="zh-TW" sz="1300" dirty="0" err="1" smtClean="0"/>
              <a:t>imshow</a:t>
            </a:r>
            <a:r>
              <a:rPr lang="en-US" altLang="zh-TW" sz="1300" dirty="0"/>
              <a:t>( "</a:t>
            </a:r>
            <a:r>
              <a:rPr lang="en-US" altLang="zh-TW" sz="1300" dirty="0" err="1"/>
              <a:t>sobel</a:t>
            </a:r>
            <a:r>
              <a:rPr lang="en-US" altLang="zh-TW" sz="1300" dirty="0"/>
              <a:t>", </a:t>
            </a:r>
            <a:r>
              <a:rPr lang="en-US" altLang="zh-TW" sz="1300" dirty="0">
                <a:solidFill>
                  <a:srgbClr val="0B5319"/>
                </a:solidFill>
              </a:rPr>
              <a:t>grad </a:t>
            </a:r>
            <a:r>
              <a:rPr lang="en-US" altLang="zh-TW" sz="1300" dirty="0"/>
              <a:t>);</a:t>
            </a:r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n-US" altLang="zh-TW" sz="1300" dirty="0" err="1" smtClean="0"/>
              <a:t>imshow</a:t>
            </a:r>
            <a:r>
              <a:rPr lang="en-US" altLang="zh-TW" sz="1300" dirty="0"/>
              <a:t>( "</a:t>
            </a:r>
            <a:r>
              <a:rPr lang="en-US" altLang="zh-TW" sz="1300" dirty="0" err="1"/>
              <a:t>sobel_x</a:t>
            </a:r>
            <a:r>
              <a:rPr lang="en-US" altLang="zh-TW" sz="1300" dirty="0"/>
              <a:t>", </a:t>
            </a:r>
            <a:r>
              <a:rPr lang="en-US" altLang="zh-TW" sz="1300" dirty="0" err="1">
                <a:solidFill>
                  <a:srgbClr val="DB6B39"/>
                </a:solidFill>
              </a:rPr>
              <a:t>abs_grad_x</a:t>
            </a:r>
            <a:r>
              <a:rPr lang="en-US" altLang="zh-TW" sz="1300" dirty="0"/>
              <a:t> );</a:t>
            </a:r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n-US" altLang="zh-TW" sz="1300" dirty="0" err="1" smtClean="0"/>
              <a:t>imshow</a:t>
            </a:r>
            <a:r>
              <a:rPr lang="en-US" altLang="zh-TW" sz="1300" dirty="0"/>
              <a:t>( "</a:t>
            </a:r>
            <a:r>
              <a:rPr lang="en-US" altLang="zh-TW" sz="1300" dirty="0" err="1"/>
              <a:t>sobel_y</a:t>
            </a:r>
            <a:r>
              <a:rPr lang="en-US" altLang="zh-TW" sz="1300" dirty="0"/>
              <a:t>", </a:t>
            </a:r>
            <a:r>
              <a:rPr lang="en-US" altLang="zh-TW" sz="1300" dirty="0" err="1">
                <a:solidFill>
                  <a:srgbClr val="002060"/>
                </a:solidFill>
              </a:rPr>
              <a:t>abs_grad_y</a:t>
            </a:r>
            <a:r>
              <a:rPr lang="en-US" altLang="zh-TW" sz="1300" dirty="0"/>
              <a:t> 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r>
              <a:rPr lang="en-US" altLang="zh-TW" sz="1300" dirty="0"/>
              <a:t>  </a:t>
            </a:r>
            <a:r>
              <a:rPr lang="en-US" altLang="zh-TW" sz="1300" dirty="0" err="1"/>
              <a:t>waitKey</a:t>
            </a:r>
            <a:r>
              <a:rPr lang="en-US" altLang="zh-TW" sz="1300" dirty="0"/>
              <a:t>(0</a:t>
            </a:r>
            <a:r>
              <a:rPr lang="en-US" altLang="zh-TW" sz="1300" dirty="0" smtClean="0"/>
              <a:t>);</a:t>
            </a:r>
            <a:r>
              <a:rPr lang="en-US" altLang="zh-TW" sz="1300" dirty="0"/>
              <a:t> </a:t>
            </a:r>
          </a:p>
          <a:p>
            <a:pPr marL="0" indent="0">
              <a:buNone/>
            </a:pPr>
            <a:r>
              <a:rPr lang="en-US" altLang="zh-TW" sz="1300" dirty="0"/>
              <a:t>  return 0</a:t>
            </a:r>
            <a:r>
              <a:rPr lang="en-US" altLang="zh-TW" sz="1300" dirty="0" smtClean="0"/>
              <a:t>;</a:t>
            </a: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/>
              <a:t>}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 smtClean="0">
                <a:solidFill>
                  <a:schemeClr val="tx1"/>
                </a:solidFill>
              </a:rPr>
              <a:t>Sobel</a:t>
            </a:r>
            <a:r>
              <a:rPr lang="en-US" altLang="zh-TW" dirty="0" smtClean="0">
                <a:solidFill>
                  <a:schemeClr val="tx1"/>
                </a:solidFill>
              </a:rPr>
              <a:t> code 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Smoothing 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275856" y="1237568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Gaussian</a:t>
            </a:r>
          </a:p>
        </p:txBody>
      </p:sp>
      <p:sp>
        <p:nvSpPr>
          <p:cNvPr id="13" name="矩形 12"/>
          <p:cNvSpPr/>
          <p:nvPr/>
        </p:nvSpPr>
        <p:spPr>
          <a:xfrm>
            <a:off x="4499992" y="4115452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Bilateral</a:t>
            </a:r>
          </a:p>
        </p:txBody>
      </p:sp>
      <p:sp>
        <p:nvSpPr>
          <p:cNvPr id="14" name="矩形 13"/>
          <p:cNvSpPr/>
          <p:nvPr/>
        </p:nvSpPr>
        <p:spPr>
          <a:xfrm>
            <a:off x="323528" y="1247004"/>
            <a:ext cx="100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latin typeface="+mj-ea"/>
                <a:ea typeface="+mj-ea"/>
              </a:rPr>
              <a:t>Image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54908" y="4116104"/>
            <a:ext cx="100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Blur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47114"/>
            <a:ext cx="2177849" cy="227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47114"/>
            <a:ext cx="2177850" cy="227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747" y="1647114"/>
            <a:ext cx="2177849" cy="227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5950010" y="1237568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Median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64" y="4509120"/>
            <a:ext cx="2195419" cy="2288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72" y="4509120"/>
            <a:ext cx="2169534" cy="226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5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/>
        </p:nvSpPr>
        <p:spPr>
          <a:xfrm>
            <a:off x="228600" y="1086852"/>
            <a:ext cx="8686800" cy="57711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/>
          </a:p>
          <a:p>
            <a:pPr marL="182880" lvl="1"/>
            <a:r>
              <a:rPr lang="zh-TW" altLang="en-US" b="1" dirty="0"/>
              <a:t>高斯平</a:t>
            </a:r>
            <a:r>
              <a:rPr lang="zh-TW" altLang="en-US" b="1" dirty="0" smtClean="0"/>
              <a:t>滑</a:t>
            </a:r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/>
              <a:t>s</a:t>
            </a:r>
            <a:r>
              <a:rPr lang="en-US" altLang="zh-TW" sz="1800" b="1" dirty="0" err="1" smtClean="0"/>
              <a:t>rc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原始影像變數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dst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輸出的影像變數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ksize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遮罩大小，參數設定</a:t>
            </a:r>
            <a:r>
              <a:rPr lang="zh-TW" altLang="en-US" sz="1800" b="1" dirty="0"/>
              <a:t>為</a:t>
            </a:r>
            <a:r>
              <a:rPr lang="en-US" altLang="zh-TW" sz="1800" b="1" dirty="0" smtClean="0"/>
              <a:t>1</a:t>
            </a:r>
            <a:r>
              <a:rPr lang="zh-TW" altLang="en-US" sz="1800" b="1" dirty="0" smtClean="0"/>
              <a:t>、</a:t>
            </a:r>
            <a:r>
              <a:rPr lang="en-US" altLang="zh-TW" sz="1800" b="1" dirty="0" smtClean="0"/>
              <a:t>3</a:t>
            </a:r>
            <a:r>
              <a:rPr lang="zh-TW" altLang="en-US" sz="1800" b="1" dirty="0" smtClean="0"/>
              <a:t>、</a:t>
            </a:r>
            <a:r>
              <a:rPr lang="en-US" altLang="zh-TW" sz="1800" b="1" dirty="0" smtClean="0"/>
              <a:t>5 or 7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sigmaX:</a:t>
            </a:r>
            <a:r>
              <a:rPr lang="en-US" altLang="zh-CN" sz="1800" b="1" dirty="0" err="1" smtClean="0"/>
              <a:t>X</a:t>
            </a:r>
            <a:r>
              <a:rPr lang="zh-TW" altLang="en-US" sz="1800" b="1" dirty="0" smtClean="0"/>
              <a:t>方向的標準</a:t>
            </a:r>
            <a:r>
              <a:rPr lang="zh-TW" altLang="en-US" sz="1800" b="1" dirty="0"/>
              <a:t>偏差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sigmaY:Y</a:t>
            </a:r>
            <a:r>
              <a:rPr lang="zh-TW" altLang="en-US" sz="1800" b="1" dirty="0" smtClean="0"/>
              <a:t>方向</a:t>
            </a:r>
            <a:r>
              <a:rPr lang="zh-TW" altLang="en-US" sz="1800" b="1" dirty="0"/>
              <a:t>的標準偏差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(</a:t>
            </a:r>
            <a:r>
              <a:rPr lang="zh-TW" altLang="en-US" sz="1800" b="1" dirty="0" smtClean="0"/>
              <a:t>如果</a:t>
            </a:r>
            <a:r>
              <a:rPr lang="en-US" altLang="zh-CN" sz="1800" b="1" dirty="0" err="1" smtClean="0"/>
              <a:t>sigmaY</a:t>
            </a:r>
            <a:r>
              <a:rPr lang="zh-TW" altLang="en-US" sz="1800" b="1" dirty="0" smtClean="0"/>
              <a:t>為</a:t>
            </a:r>
            <a:r>
              <a:rPr lang="en-US" altLang="zh-CN" sz="1800" b="1" dirty="0" smtClean="0"/>
              <a:t>0</a:t>
            </a:r>
            <a:r>
              <a:rPr lang="zh-CN" altLang="en-US" sz="1800" b="1" dirty="0" smtClean="0"/>
              <a:t>，</a:t>
            </a:r>
            <a:r>
              <a:rPr lang="zh-TW" altLang="en-US" sz="1800" b="1" dirty="0"/>
              <a:t>他</a:t>
            </a:r>
            <a:r>
              <a:rPr lang="zh-TW" altLang="en-US" sz="1800" b="1" dirty="0" smtClean="0"/>
              <a:t>將</a:t>
            </a:r>
            <a:r>
              <a:rPr lang="zh-TW" altLang="en-US" sz="1800" b="1" dirty="0"/>
              <a:t>和</a:t>
            </a:r>
            <a:r>
              <a:rPr lang="en-US" altLang="zh-CN" sz="1800" b="1" dirty="0" err="1" smtClean="0"/>
              <a:t>sigmaX</a:t>
            </a:r>
            <a:r>
              <a:rPr lang="zh-TW" altLang="en-US" sz="1800" b="1" dirty="0"/>
              <a:t>的值</a:t>
            </a:r>
            <a:r>
              <a:rPr lang="zh-TW" altLang="en-US" sz="1800" b="1" dirty="0" smtClean="0"/>
              <a:t>相同</a:t>
            </a:r>
            <a:r>
              <a:rPr lang="en-US" altLang="zh-TW" sz="1800" b="1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(</a:t>
            </a:r>
            <a:r>
              <a:rPr lang="zh-TW" altLang="en-US" sz="1800" b="1" dirty="0" smtClean="0"/>
              <a:t>如果他們都為</a:t>
            </a:r>
            <a:r>
              <a:rPr lang="en-US" altLang="zh-TW" sz="1800" dirty="0" smtClean="0"/>
              <a:t>0</a:t>
            </a:r>
            <a:r>
              <a:rPr lang="zh-TW" altLang="en-US" sz="1800" dirty="0" smtClean="0"/>
              <a:t>，</a:t>
            </a:r>
            <a:r>
              <a:rPr lang="zh-TW" altLang="en-US" sz="1800" b="1" dirty="0" smtClean="0"/>
              <a:t>相同那他們由</a:t>
            </a:r>
            <a:r>
              <a:rPr lang="en-US" altLang="zh-TW" sz="1800" b="1" dirty="0" err="1" smtClean="0"/>
              <a:t>ksize.width</a:t>
            </a:r>
            <a:r>
              <a:rPr lang="zh-TW" altLang="en-US" sz="1800" b="1" dirty="0" smtClean="0"/>
              <a:t>和</a:t>
            </a:r>
            <a:endParaRPr lang="en-US" altLang="zh-TW" sz="1800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ksize.hight</a:t>
            </a:r>
            <a:r>
              <a:rPr lang="zh-TW" altLang="en-US" sz="1800" b="1" dirty="0" smtClean="0"/>
              <a:t>計算得出</a:t>
            </a:r>
            <a:r>
              <a:rPr lang="en-US" altLang="zh-TW" sz="1800" b="1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borderType</a:t>
            </a:r>
            <a:r>
              <a:rPr lang="en-US" altLang="zh-TW" sz="1800" b="1" dirty="0" smtClean="0"/>
              <a:t>=BORDER_DEFAULT</a:t>
            </a:r>
            <a:r>
              <a:rPr lang="zh-TW" altLang="en-US" sz="1800" b="1" dirty="0" smtClean="0"/>
              <a:t>，影像擴邊。</a:t>
            </a:r>
            <a:endParaRPr lang="en-US" altLang="zh-TW" sz="1800" b="1" dirty="0" smtClean="0"/>
          </a:p>
          <a:p>
            <a:pPr marL="0" indent="0">
              <a:buNone/>
            </a:pPr>
            <a:endParaRPr lang="en-US" altLang="zh-TW" sz="18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488832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GaussianBlur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7030A0"/>
                </a:solidFill>
              </a:rPr>
              <a:t>InputArray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 err="1">
                <a:solidFill>
                  <a:srgbClr val="7030A0"/>
                </a:solidFill>
              </a:rPr>
              <a:t>src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OutputArray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en-US" altLang="zh-TW" dirty="0" err="1">
                <a:solidFill>
                  <a:srgbClr val="00B050"/>
                </a:solidFill>
              </a:rPr>
              <a:t>dst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Size </a:t>
            </a:r>
            <a:r>
              <a:rPr lang="en-US" altLang="zh-TW" dirty="0" err="1">
                <a:solidFill>
                  <a:srgbClr val="00B0F0"/>
                </a:solidFill>
              </a:rPr>
              <a:t>ksize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6"/>
                </a:solidFill>
              </a:rPr>
              <a:t>double </a:t>
            </a:r>
            <a:r>
              <a:rPr lang="en-US" altLang="zh-TW" dirty="0" err="1">
                <a:solidFill>
                  <a:schemeClr val="accent6"/>
                </a:solidFill>
              </a:rPr>
              <a:t>sigmaX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6"/>
                </a:solidFill>
              </a:rPr>
              <a:t>double </a:t>
            </a:r>
            <a:r>
              <a:rPr lang="en-US" altLang="zh-TW" dirty="0" err="1">
                <a:solidFill>
                  <a:schemeClr val="accent6"/>
                </a:solidFill>
              </a:rPr>
              <a:t>sigmaY</a:t>
            </a:r>
            <a:r>
              <a:rPr lang="en-US" altLang="zh-TW" dirty="0">
                <a:solidFill>
                  <a:schemeClr val="accent6"/>
                </a:solidFill>
              </a:rPr>
              <a:t>=0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chemeClr val="accent6"/>
                </a:solidFill>
              </a:rPr>
              <a:t>int</a:t>
            </a:r>
            <a:r>
              <a:rPr lang="en-US" altLang="zh-TW" dirty="0">
                <a:solidFill>
                  <a:schemeClr val="accent6"/>
                </a:solidFill>
              </a:rPr>
              <a:t> </a:t>
            </a:r>
            <a:r>
              <a:rPr lang="en-US" altLang="zh-TW" dirty="0" err="1" smtClean="0">
                <a:solidFill>
                  <a:schemeClr val="accent6"/>
                </a:solidFill>
              </a:rPr>
              <a:t>borderType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Gaussian Smoothing </a:t>
            </a:r>
            <a:r>
              <a:rPr lang="en-US" altLang="zh-TW" dirty="0" smtClean="0">
                <a:solidFill>
                  <a:schemeClr val="tx1"/>
                </a:solidFill>
              </a:rPr>
              <a:t>step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86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/>
        </p:nvSpPr>
        <p:spPr>
          <a:xfrm>
            <a:off x="228600" y="1086852"/>
            <a:ext cx="8686800" cy="57711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/>
          </a:p>
          <a:p>
            <a:pPr marL="182880" lvl="1"/>
            <a:r>
              <a:rPr lang="zh-TW" altLang="en-US" b="1" dirty="0"/>
              <a:t>中值平滑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src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原始影像變數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dst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輸出的影像變數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ksize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遮罩大小，參數設定</a:t>
            </a:r>
            <a:r>
              <a:rPr lang="zh-TW" altLang="en-US" sz="1800" b="1" dirty="0"/>
              <a:t>為</a:t>
            </a:r>
            <a:r>
              <a:rPr lang="en-US" altLang="zh-TW" sz="1800" b="1" dirty="0" smtClean="0"/>
              <a:t>1</a:t>
            </a:r>
            <a:r>
              <a:rPr lang="zh-TW" altLang="en-US" sz="1800" b="1" dirty="0" smtClean="0"/>
              <a:t>、</a:t>
            </a:r>
            <a:r>
              <a:rPr lang="en-US" altLang="zh-TW" sz="1800" b="1" dirty="0" smtClean="0"/>
              <a:t>3</a:t>
            </a:r>
            <a:r>
              <a:rPr lang="zh-TW" altLang="en-US" sz="1800" b="1" dirty="0" smtClean="0"/>
              <a:t>、</a:t>
            </a:r>
            <a:r>
              <a:rPr lang="en-US" altLang="zh-TW" sz="1800" b="1" dirty="0" smtClean="0"/>
              <a:t>5 or 7</a:t>
            </a:r>
          </a:p>
          <a:p>
            <a:r>
              <a:rPr lang="zh-TW" altLang="en-US" sz="1800" b="1" dirty="0"/>
              <a:t>均值平滑</a:t>
            </a:r>
            <a:endParaRPr lang="zh-TW" altLang="en-US" sz="1800" dirty="0"/>
          </a:p>
          <a:p>
            <a:pPr marL="0" indent="0">
              <a:buNone/>
            </a:pPr>
            <a:r>
              <a:rPr lang="zh-TW" altLang="en-US" sz="1800" dirty="0" smtClean="0"/>
              <a:t>             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 </a:t>
            </a:r>
            <a:endParaRPr lang="en-US" altLang="zh-TW" sz="1800" dirty="0"/>
          </a:p>
          <a:p>
            <a:pPr lvl="1"/>
            <a:endParaRPr lang="en-US" altLang="zh-TW" sz="1800" b="1" dirty="0" smtClean="0">
              <a:latin typeface="+mn-ea"/>
            </a:endParaRPr>
          </a:p>
          <a:p>
            <a:pPr lvl="1"/>
            <a:r>
              <a:rPr lang="en-US" altLang="zh-TW" sz="1800" b="1" dirty="0" smtClean="0">
                <a:latin typeface="+mn-ea"/>
              </a:rPr>
              <a:t>anchor </a:t>
            </a:r>
            <a:r>
              <a:rPr lang="en-US" altLang="zh-TW" sz="1800" b="1" dirty="0">
                <a:latin typeface="+mn-ea"/>
              </a:rPr>
              <a:t>:</a:t>
            </a:r>
            <a:r>
              <a:rPr lang="zh-TW" altLang="en-US" sz="1800" b="1" dirty="0" smtClean="0">
                <a:latin typeface="+mn-ea"/>
              </a:rPr>
              <a:t>默認</a:t>
            </a:r>
            <a:r>
              <a:rPr lang="zh-TW" altLang="en-US" sz="1800" b="1" dirty="0">
                <a:latin typeface="+mn-ea"/>
              </a:rPr>
              <a:t>值是</a:t>
            </a:r>
            <a:r>
              <a:rPr lang="en-US" altLang="zh-TW" sz="1800" b="1" dirty="0">
                <a:latin typeface="+mn-ea"/>
              </a:rPr>
              <a:t>(-1,-1)</a:t>
            </a:r>
            <a:r>
              <a:rPr lang="zh-TW" altLang="en-US" sz="1800" b="1" dirty="0">
                <a:latin typeface="+mn-ea"/>
              </a:rPr>
              <a:t>，也就是錨點在內核的中心</a:t>
            </a:r>
            <a:r>
              <a:rPr lang="zh-TW" altLang="en-US" sz="1800" b="1" dirty="0" smtClean="0">
                <a:latin typeface="+mn-ea"/>
              </a:rPr>
              <a:t/>
            </a:r>
            <a:br>
              <a:rPr lang="zh-TW" altLang="en-US" sz="1800" b="1" dirty="0" smtClean="0">
                <a:latin typeface="+mn-ea"/>
              </a:rPr>
            </a:br>
            <a:endParaRPr lang="en-US" altLang="zh-TW" sz="1800" b="1" dirty="0" smtClean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48883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 void </a:t>
            </a:r>
            <a:r>
              <a:rPr lang="en-US" altLang="zh-TW" dirty="0" err="1"/>
              <a:t>medianBlur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7030A0"/>
                </a:solidFill>
              </a:rPr>
              <a:t>InputArray</a:t>
            </a:r>
            <a:r>
              <a:rPr lang="en-US" altLang="zh-TW" dirty="0">
                <a:solidFill>
                  <a:srgbClr val="7030A0"/>
                </a:solidFill>
              </a:rPr>
              <a:t> </a:t>
            </a:r>
            <a:r>
              <a:rPr lang="en-US" altLang="zh-TW" dirty="0" err="1">
                <a:solidFill>
                  <a:srgbClr val="7030A0"/>
                </a:solidFill>
              </a:rPr>
              <a:t>src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 err="1">
                <a:solidFill>
                  <a:srgbClr val="7030A0"/>
                </a:solidFill>
              </a:rPr>
              <a:t>OutputArray</a:t>
            </a:r>
            <a:r>
              <a:rPr lang="en-US" altLang="zh-TW" dirty="0">
                <a:solidFill>
                  <a:srgbClr val="7030A0"/>
                </a:solidFill>
              </a:rPr>
              <a:t> </a:t>
            </a:r>
            <a:r>
              <a:rPr lang="en-US" altLang="zh-TW" dirty="0" err="1">
                <a:solidFill>
                  <a:srgbClr val="7030A0"/>
                </a:solidFill>
              </a:rPr>
              <a:t>dst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int</a:t>
            </a:r>
            <a:r>
              <a:rPr lang="en-US" altLang="zh-TW" dirty="0">
                <a:solidFill>
                  <a:srgbClr val="00B050"/>
                </a:solidFill>
              </a:rPr>
              <a:t> </a:t>
            </a:r>
            <a:r>
              <a:rPr lang="en-US" altLang="zh-TW" dirty="0" err="1">
                <a:solidFill>
                  <a:srgbClr val="00B050"/>
                </a:solidFill>
              </a:rPr>
              <a:t>ksize</a:t>
            </a:r>
            <a:r>
              <a:rPr lang="en-US" altLang="zh-TW" dirty="0"/>
              <a:t>)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Smoothing step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55576" y="4213392"/>
            <a:ext cx="7488832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 void blur(</a:t>
            </a:r>
            <a:r>
              <a:rPr lang="en-US" altLang="zh-TW" dirty="0" err="1">
                <a:solidFill>
                  <a:srgbClr val="7030A0"/>
                </a:solidFill>
              </a:rPr>
              <a:t>InputArray</a:t>
            </a:r>
            <a:r>
              <a:rPr lang="en-US" altLang="zh-TW" dirty="0">
                <a:solidFill>
                  <a:srgbClr val="7030A0"/>
                </a:solidFill>
              </a:rPr>
              <a:t> </a:t>
            </a:r>
            <a:r>
              <a:rPr lang="en-US" altLang="zh-TW" dirty="0" err="1">
                <a:solidFill>
                  <a:srgbClr val="7030A0"/>
                </a:solidFill>
              </a:rPr>
              <a:t>src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 err="1">
                <a:solidFill>
                  <a:srgbClr val="7030A0"/>
                </a:solidFill>
              </a:rPr>
              <a:t>OutputArray</a:t>
            </a:r>
            <a:r>
              <a:rPr lang="en-US" altLang="zh-TW" dirty="0">
                <a:solidFill>
                  <a:srgbClr val="7030A0"/>
                </a:solidFill>
              </a:rPr>
              <a:t> </a:t>
            </a:r>
            <a:r>
              <a:rPr lang="en-US" altLang="zh-TW" dirty="0" err="1">
                <a:solidFill>
                  <a:srgbClr val="7030A0"/>
                </a:solidFill>
              </a:rPr>
              <a:t>dst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50"/>
                </a:solidFill>
              </a:rPr>
              <a:t>Size </a:t>
            </a:r>
            <a:r>
              <a:rPr lang="en-US" altLang="zh-TW" dirty="0" err="1" smtClean="0">
                <a:solidFill>
                  <a:srgbClr val="00B050"/>
                </a:solidFill>
              </a:rPr>
              <a:t>ksize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00B0F0"/>
                </a:solidFill>
              </a:rPr>
              <a:t>Point</a:t>
            </a:r>
            <a:r>
              <a:rPr lang="en-US" altLang="zh-TW" dirty="0">
                <a:solidFill>
                  <a:srgbClr val="00B0F0"/>
                </a:solidFill>
              </a:rPr>
              <a:t> anchor=Point(-1,-1)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>
                <a:solidFill>
                  <a:schemeClr val="accent6"/>
                </a:solidFill>
              </a:rPr>
              <a:t>int</a:t>
            </a:r>
            <a:r>
              <a:rPr lang="en-US" altLang="zh-TW" dirty="0">
                <a:solidFill>
                  <a:schemeClr val="accent6"/>
                </a:solidFill>
              </a:rPr>
              <a:t> </a:t>
            </a:r>
            <a:r>
              <a:rPr lang="en-US" altLang="zh-TW" dirty="0" err="1">
                <a:solidFill>
                  <a:schemeClr val="accent6"/>
                </a:solidFill>
              </a:rPr>
              <a:t>borderType</a:t>
            </a:r>
            <a:r>
              <a:rPr lang="en-US" altLang="zh-TW" dirty="0">
                <a:solidFill>
                  <a:schemeClr val="accent6"/>
                </a:solidFill>
              </a:rPr>
              <a:t>=BORDER_DEFAULT</a:t>
            </a:r>
            <a:r>
              <a:rPr lang="en-US" altLang="zh-TW" dirty="0"/>
              <a:t> )</a:t>
            </a:r>
          </a:p>
        </p:txBody>
      </p:sp>
    </p:spTree>
    <p:extLst>
      <p:ext uri="{BB962C8B-B14F-4D97-AF65-F5344CB8AC3E}">
        <p14:creationId xmlns:p14="http://schemas.microsoft.com/office/powerpoint/2010/main" val="267669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dirty="0" smtClean="0">
                <a:solidFill>
                  <a:schemeClr val="tx1"/>
                </a:solidFill>
              </a:rPr>
              <a:t>專案設定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89024"/>
            <a:ext cx="7848872" cy="542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691680" y="5596093"/>
            <a:ext cx="1440160" cy="24611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上箭號圖說文字 5"/>
          <p:cNvSpPr/>
          <p:nvPr/>
        </p:nvSpPr>
        <p:spPr>
          <a:xfrm>
            <a:off x="1691680" y="5877272"/>
            <a:ext cx="1440160" cy="432048"/>
          </a:xfrm>
          <a:prstGeom prst="upArrowCallou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命名專案</a:t>
            </a:r>
            <a:endParaRPr lang="zh-TW" altLang="en-US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48264" y="6453336"/>
            <a:ext cx="720080" cy="24611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>
            <a:off x="3419872" y="5719149"/>
            <a:ext cx="3384376" cy="857243"/>
          </a:xfrm>
          <a:prstGeom prst="straightConnector1">
            <a:avLst/>
          </a:prstGeom>
          <a:ln w="31750" cap="sq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46262"/>
            <a:ext cx="58578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3563888" y="5829428"/>
            <a:ext cx="720080" cy="24611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46262"/>
            <a:ext cx="58578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4572000" y="3950865"/>
            <a:ext cx="1368152" cy="78335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020272" y="5814342"/>
            <a:ext cx="720080" cy="24611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6067731" y="4474432"/>
            <a:ext cx="1040986" cy="1253795"/>
          </a:xfrm>
          <a:prstGeom prst="straightConnector1">
            <a:avLst/>
          </a:prstGeom>
          <a:ln w="31750" cap="sq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39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6" grpId="0" animBg="1"/>
      <p:bldP spid="6" grpId="1" animBg="1"/>
      <p:bldP spid="12" grpId="0" animBg="1"/>
      <p:bldP spid="12" grpId="1" animBg="1"/>
      <p:bldP spid="16" grpId="0" animBg="1"/>
      <p:bldP spid="16" grpId="1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/>
        </p:nvSpPr>
        <p:spPr>
          <a:xfrm>
            <a:off x="228600" y="1086852"/>
            <a:ext cx="8686800" cy="57711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/>
          </a:p>
          <a:p>
            <a:pPr marL="182880" lvl="1"/>
            <a:r>
              <a:rPr lang="zh-TW" altLang="en-US" b="1" dirty="0"/>
              <a:t>雙邊</a:t>
            </a:r>
            <a:r>
              <a:rPr lang="zh-TW" altLang="en-US" b="1" dirty="0" smtClean="0"/>
              <a:t>濾波</a:t>
            </a:r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/>
              <a:t>s</a:t>
            </a:r>
            <a:r>
              <a:rPr lang="en-US" altLang="zh-TW" sz="1800" b="1" dirty="0" err="1" smtClean="0"/>
              <a:t>rc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原始影像變數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dst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輸出的影像變數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d:</a:t>
            </a:r>
            <a:r>
              <a:rPr lang="zh-TW" altLang="en-US" sz="1800" b="1" dirty="0"/>
              <a:t>在濾波過程中使用的各像素鄰域直徑，如果這是一個非整數，則這個值</a:t>
            </a:r>
            <a:r>
              <a:rPr lang="zh-TW" altLang="en-US" sz="1800" b="1" dirty="0" smtClean="0"/>
              <a:t>由</a:t>
            </a:r>
            <a:r>
              <a:rPr lang="en-US" altLang="zh-TW" sz="1800" b="1" dirty="0" err="1" smtClean="0"/>
              <a:t>sigmaSpace</a:t>
            </a:r>
            <a:r>
              <a:rPr lang="zh-TW" altLang="en-US" sz="1800" b="1" dirty="0" smtClean="0"/>
              <a:t>決定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sigmaColor</a:t>
            </a:r>
            <a:r>
              <a:rPr lang="en-US" altLang="zh-TW" sz="1800" b="1" dirty="0" smtClean="0"/>
              <a:t>:</a:t>
            </a:r>
            <a:r>
              <a:rPr lang="zh-TW" altLang="en-US" sz="1800" b="1" dirty="0"/>
              <a:t>數值越大，意味著越遠的的顏色會被混進鄰域內，從而使更大的顏色段獲得相同的顏色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sigmaSpace</a:t>
            </a:r>
            <a:r>
              <a:rPr lang="en-US" altLang="zh-TW" sz="1800" b="1" dirty="0" smtClean="0"/>
              <a:t>:</a:t>
            </a:r>
            <a:r>
              <a:rPr lang="zh-TW" altLang="en-US" sz="1800" b="1" dirty="0"/>
              <a:t>數值越大，以為著越遠的像素會相互影響，從而使更大的區域足夠相似的顏色獲取相同的顏色。當</a:t>
            </a:r>
            <a:r>
              <a:rPr lang="en-US" altLang="zh-TW" sz="1800" b="1" dirty="0"/>
              <a:t>d&gt;0</a:t>
            </a:r>
            <a:r>
              <a:rPr lang="zh-TW" altLang="en-US" sz="1800" b="1" dirty="0"/>
              <a:t>，</a:t>
            </a:r>
            <a:r>
              <a:rPr lang="en-US" altLang="zh-TW" sz="1800" b="1" dirty="0"/>
              <a:t>d</a:t>
            </a:r>
            <a:r>
              <a:rPr lang="zh-TW" altLang="en-US" sz="1800" b="1" dirty="0"/>
              <a:t>指定了鄰域大小且與</a:t>
            </a:r>
            <a:r>
              <a:rPr lang="en-US" altLang="zh-TW" sz="1800" b="1" dirty="0" err="1"/>
              <a:t>sigmaSpace</a:t>
            </a:r>
            <a:r>
              <a:rPr lang="zh-TW" altLang="en-US" sz="1800" b="1" dirty="0"/>
              <a:t>無關。否則，</a:t>
            </a:r>
            <a:r>
              <a:rPr lang="en-US" altLang="zh-TW" sz="1800" b="1" dirty="0"/>
              <a:t>d</a:t>
            </a:r>
            <a:r>
              <a:rPr lang="zh-TW" altLang="en-US" sz="1800" b="1" dirty="0"/>
              <a:t>正比於</a:t>
            </a:r>
            <a:r>
              <a:rPr lang="en-US" altLang="zh-TW" sz="1800" b="1" dirty="0" err="1" smtClean="0"/>
              <a:t>sigmaSpace</a:t>
            </a:r>
            <a:endParaRPr lang="en-US" altLang="zh-TW" sz="1800" b="1" dirty="0"/>
          </a:p>
          <a:p>
            <a:pPr marL="0" indent="0">
              <a:buNone/>
            </a:pPr>
            <a:endParaRPr lang="en-US" altLang="zh-TW" sz="18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488832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 void </a:t>
            </a:r>
            <a:r>
              <a:rPr lang="en-US" altLang="zh-TW" dirty="0" err="1"/>
              <a:t>bilateralFilter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7030A0"/>
                </a:solidFill>
              </a:rPr>
              <a:t>InputArray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 err="1">
                <a:solidFill>
                  <a:srgbClr val="7030A0"/>
                </a:solidFill>
              </a:rPr>
              <a:t>src</a:t>
            </a:r>
            <a:r>
              <a:rPr lang="en-US" altLang="zh-TW" dirty="0">
                <a:solidFill>
                  <a:srgbClr val="7030A0"/>
                </a:solidFill>
              </a:rPr>
              <a:t>, </a:t>
            </a:r>
            <a:r>
              <a:rPr lang="en-US" altLang="zh-TW" dirty="0" err="1">
                <a:solidFill>
                  <a:srgbClr val="7030A0"/>
                </a:solidFill>
              </a:rPr>
              <a:t>OutputArray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 err="1">
                <a:solidFill>
                  <a:srgbClr val="7030A0"/>
                </a:solidFill>
              </a:rPr>
              <a:t>dst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int</a:t>
            </a:r>
            <a:r>
              <a:rPr lang="en-US" altLang="zh-TW" dirty="0">
                <a:solidFill>
                  <a:srgbClr val="00B050"/>
                </a:solidFill>
              </a:rPr>
              <a:t> d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double </a:t>
            </a:r>
            <a:r>
              <a:rPr lang="en-US" altLang="zh-TW" dirty="0" err="1">
                <a:solidFill>
                  <a:srgbClr val="00B0F0"/>
                </a:solidFill>
              </a:rPr>
              <a:t>sigmaColor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00B0F0"/>
                </a:solidFill>
              </a:rPr>
              <a:t> double </a:t>
            </a:r>
            <a:r>
              <a:rPr lang="en-US" altLang="zh-TW" dirty="0" err="1">
                <a:solidFill>
                  <a:srgbClr val="00B0F0"/>
                </a:solidFill>
              </a:rPr>
              <a:t>sigmaSpace</a:t>
            </a:r>
            <a:r>
              <a:rPr lang="en-US" altLang="zh-TW" dirty="0"/>
              <a:t>, </a:t>
            </a:r>
            <a:r>
              <a:rPr lang="en-US" altLang="zh-TW" dirty="0" err="1"/>
              <a:t>intborderType</a:t>
            </a:r>
            <a:r>
              <a:rPr lang="en-US" altLang="zh-TW" dirty="0"/>
              <a:t>=BORDER_DEFAULT )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Bilateral </a:t>
            </a:r>
            <a:r>
              <a:rPr lang="en-US" altLang="zh-TW" dirty="0">
                <a:solidFill>
                  <a:schemeClr val="tx1"/>
                </a:solidFill>
              </a:rPr>
              <a:t>Smoothing </a:t>
            </a:r>
            <a:r>
              <a:rPr lang="en-US" altLang="zh-TW" dirty="0" smtClean="0">
                <a:solidFill>
                  <a:schemeClr val="tx1"/>
                </a:solidFill>
              </a:rPr>
              <a:t>step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189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51574" y="1124744"/>
            <a:ext cx="853522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300" dirty="0">
                <a:solidFill>
                  <a:srgbClr val="0070C0"/>
                </a:solidFill>
              </a:rPr>
              <a:t> </a:t>
            </a:r>
            <a:r>
              <a:rPr lang="en-US" altLang="zh-TW" sz="1300" dirty="0" err="1">
                <a:solidFill>
                  <a:srgbClr val="0070C0"/>
                </a:solidFill>
              </a:rPr>
              <a:t>int</a:t>
            </a:r>
            <a:r>
              <a:rPr lang="en-US" altLang="zh-TW" sz="1300" dirty="0">
                <a:solidFill>
                  <a:srgbClr val="0070C0"/>
                </a:solidFill>
              </a:rPr>
              <a:t> </a:t>
            </a:r>
            <a:r>
              <a:rPr lang="en-US" altLang="zh-TW" sz="1300" dirty="0"/>
              <a:t>main()</a:t>
            </a:r>
          </a:p>
          <a:p>
            <a:pPr marL="0" indent="0">
              <a:buNone/>
            </a:pPr>
            <a:r>
              <a:rPr lang="en-US" altLang="zh-TW" sz="1300" dirty="0" smtClean="0"/>
              <a:t>{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7030A0"/>
                </a:solidFill>
              </a:rPr>
              <a:t>image</a:t>
            </a:r>
            <a:r>
              <a:rPr lang="en-US" altLang="zh-TW" sz="1300" dirty="0" smtClean="0"/>
              <a:t>=</a:t>
            </a:r>
            <a:r>
              <a:rPr lang="en-US" altLang="zh-TW" sz="1300" dirty="0" err="1" smtClean="0"/>
              <a:t>imread</a:t>
            </a:r>
            <a:r>
              <a:rPr lang="en-US" altLang="zh-TW" sz="1300" dirty="0" smtClean="0"/>
              <a:t>("</a:t>
            </a:r>
            <a:r>
              <a:rPr lang="zh-TW" altLang="en-US" sz="1300" dirty="0"/>
              <a:t>目標位置含檔名</a:t>
            </a:r>
            <a:r>
              <a:rPr lang="en-US" altLang="zh-TW" sz="1300" dirty="0" smtClean="0"/>
              <a:t>", </a:t>
            </a:r>
            <a:r>
              <a:rPr lang="en-US" altLang="zh-TW" sz="1300" dirty="0"/>
              <a:t>1 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r>
              <a:rPr lang="en-US" altLang="zh-TW" sz="1300" dirty="0" smtClean="0"/>
              <a:t>  </a:t>
            </a:r>
            <a:r>
              <a:rPr lang="en-US" altLang="zh-TW" sz="1300" dirty="0"/>
              <a:t>Mat </a:t>
            </a:r>
            <a:r>
              <a:rPr lang="en-US" altLang="zh-TW" sz="1300" dirty="0" err="1"/>
              <a:t>Gaus</a:t>
            </a:r>
            <a:r>
              <a:rPr lang="en-US" altLang="zh-TW" sz="1300" dirty="0"/>
              <a:t>(image.rows,image.cols,CV_8UC3,Scalar(0,0,0));</a:t>
            </a:r>
          </a:p>
          <a:p>
            <a:pPr marL="0" indent="0">
              <a:buNone/>
            </a:pPr>
            <a:r>
              <a:rPr lang="en-US" altLang="zh-TW" sz="1300" dirty="0"/>
              <a:t>  Mat median(image.rows,image.cols,CV_8UC3,Scalar(0,0,0));</a:t>
            </a:r>
          </a:p>
          <a:p>
            <a:pPr marL="0" indent="0">
              <a:buNone/>
            </a:pPr>
            <a:r>
              <a:rPr lang="en-US" altLang="zh-TW" sz="1300" dirty="0"/>
              <a:t>  Mat </a:t>
            </a:r>
            <a:r>
              <a:rPr lang="en-US" altLang="zh-TW" sz="1300" dirty="0" err="1"/>
              <a:t>blu</a:t>
            </a:r>
            <a:r>
              <a:rPr lang="en-US" altLang="zh-TW" sz="1300" dirty="0"/>
              <a:t>(image.rows,image.cols,CV_8UC3,Scalar(0,0,0));</a:t>
            </a:r>
          </a:p>
          <a:p>
            <a:pPr marL="0" indent="0">
              <a:buNone/>
            </a:pPr>
            <a:r>
              <a:rPr lang="en-US" altLang="zh-TW" sz="1300" dirty="0"/>
              <a:t>  Mat </a:t>
            </a:r>
            <a:r>
              <a:rPr lang="en-US" altLang="zh-TW" sz="1300" dirty="0" err="1"/>
              <a:t>bila</a:t>
            </a:r>
            <a:r>
              <a:rPr lang="en-US" altLang="zh-TW" sz="1300" dirty="0"/>
              <a:t>(image.rows,image.cols,CV_8UC3,Scalar(0,0,0));</a:t>
            </a:r>
          </a:p>
          <a:p>
            <a:pPr marL="0" indent="0">
              <a:buNone/>
            </a:pP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/>
              <a:t>  </a:t>
            </a:r>
            <a:r>
              <a:rPr lang="en-US" altLang="zh-TW" sz="1300" dirty="0" err="1"/>
              <a:t>GaussianBlur</a:t>
            </a:r>
            <a:r>
              <a:rPr lang="en-US" altLang="zh-TW" sz="1300" dirty="0"/>
              <a:t>(</a:t>
            </a:r>
            <a:r>
              <a:rPr lang="en-US" altLang="zh-TW" sz="1300" dirty="0" err="1"/>
              <a:t>image,Gaus,Size</a:t>
            </a:r>
            <a:r>
              <a:rPr lang="en-US" altLang="zh-TW" sz="1300" dirty="0"/>
              <a:t>(3,3),0,0);</a:t>
            </a:r>
          </a:p>
          <a:p>
            <a:pPr marL="0" indent="0">
              <a:buNone/>
            </a:pP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/>
              <a:t>  </a:t>
            </a:r>
            <a:r>
              <a:rPr lang="en-US" altLang="zh-TW" sz="1300" dirty="0" err="1"/>
              <a:t>medianBlur</a:t>
            </a:r>
            <a:r>
              <a:rPr lang="en-US" altLang="zh-TW" sz="1300" dirty="0"/>
              <a:t>(image,median,3);</a:t>
            </a:r>
          </a:p>
          <a:p>
            <a:pPr marL="0" indent="0">
              <a:buNone/>
            </a:pP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/>
              <a:t>  blur(</a:t>
            </a:r>
            <a:r>
              <a:rPr lang="en-US" altLang="zh-TW" sz="1300" dirty="0" err="1"/>
              <a:t>image,blu,Size</a:t>
            </a:r>
            <a:r>
              <a:rPr lang="en-US" altLang="zh-TW" sz="1300" dirty="0"/>
              <a:t>(3,3));</a:t>
            </a:r>
          </a:p>
          <a:p>
            <a:pPr marL="0" indent="0">
              <a:buNone/>
            </a:pP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/>
              <a:t>  </a:t>
            </a:r>
            <a:r>
              <a:rPr lang="en-US" altLang="zh-TW" sz="1300" dirty="0" err="1"/>
              <a:t>bilateralFilter</a:t>
            </a:r>
            <a:r>
              <a:rPr lang="en-US" altLang="zh-TW" sz="1300" dirty="0"/>
              <a:t>(image,bila,3, 3*2, 3/2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 smtClean="0"/>
              <a:t>  </a:t>
            </a:r>
            <a:r>
              <a:rPr lang="en-US" altLang="zh-TW" sz="1300" dirty="0" err="1" smtClean="0"/>
              <a:t>imshow</a:t>
            </a:r>
            <a:r>
              <a:rPr lang="en-US" altLang="zh-TW" sz="1300" dirty="0"/>
              <a:t>( "image ", image );</a:t>
            </a:r>
          </a:p>
          <a:p>
            <a:pPr marL="0" indent="0">
              <a:buNone/>
            </a:pPr>
            <a:r>
              <a:rPr lang="en-US" altLang="zh-TW" sz="1300" dirty="0"/>
              <a:t>  </a:t>
            </a:r>
            <a:r>
              <a:rPr lang="en-US" altLang="zh-TW" sz="1300" dirty="0" err="1"/>
              <a:t>imshow</a:t>
            </a:r>
            <a:r>
              <a:rPr lang="en-US" altLang="zh-TW" sz="1300" dirty="0"/>
              <a:t>( "Gaussian ", </a:t>
            </a:r>
            <a:r>
              <a:rPr lang="en-US" altLang="zh-TW" sz="1300" dirty="0" err="1"/>
              <a:t>Gaus</a:t>
            </a:r>
            <a:r>
              <a:rPr lang="en-US" altLang="zh-TW" sz="1300" dirty="0"/>
              <a:t> );</a:t>
            </a:r>
          </a:p>
          <a:p>
            <a:pPr marL="0" indent="0">
              <a:buNone/>
            </a:pPr>
            <a:r>
              <a:rPr lang="en-US" altLang="zh-TW" sz="1300" dirty="0"/>
              <a:t>  </a:t>
            </a:r>
            <a:r>
              <a:rPr lang="en-US" altLang="zh-TW" sz="1300" dirty="0" err="1"/>
              <a:t>imshow</a:t>
            </a:r>
            <a:r>
              <a:rPr lang="en-US" altLang="zh-TW" sz="1300" dirty="0"/>
              <a:t>( "Median ", median );</a:t>
            </a:r>
          </a:p>
          <a:p>
            <a:pPr marL="0" indent="0">
              <a:buNone/>
            </a:pPr>
            <a:r>
              <a:rPr lang="en-US" altLang="zh-TW" sz="1300" dirty="0"/>
              <a:t>  </a:t>
            </a:r>
            <a:r>
              <a:rPr lang="en-US" altLang="zh-TW" sz="1300" dirty="0" err="1"/>
              <a:t>imshow</a:t>
            </a:r>
            <a:r>
              <a:rPr lang="en-US" altLang="zh-TW" sz="1300" dirty="0"/>
              <a:t>( "Blur ", </a:t>
            </a:r>
            <a:r>
              <a:rPr lang="en-US" altLang="zh-TW" sz="1300" dirty="0" err="1"/>
              <a:t>bila</a:t>
            </a:r>
            <a:r>
              <a:rPr lang="en-US" altLang="zh-TW" sz="1300" dirty="0"/>
              <a:t> );</a:t>
            </a:r>
          </a:p>
          <a:p>
            <a:pPr marL="0" indent="0">
              <a:buNone/>
            </a:pPr>
            <a:r>
              <a:rPr lang="en-US" altLang="zh-TW" sz="1300" dirty="0"/>
              <a:t>  </a:t>
            </a:r>
            <a:r>
              <a:rPr lang="en-US" altLang="zh-TW" sz="1300" dirty="0" err="1"/>
              <a:t>imshow</a:t>
            </a:r>
            <a:r>
              <a:rPr lang="en-US" altLang="zh-TW" sz="1300" dirty="0"/>
              <a:t>( "Bilateral ", </a:t>
            </a:r>
            <a:r>
              <a:rPr lang="en-US" altLang="zh-TW" sz="1300" dirty="0" err="1"/>
              <a:t>bila</a:t>
            </a:r>
            <a:r>
              <a:rPr lang="en-US" altLang="zh-TW" sz="1300" dirty="0"/>
              <a:t> );  </a:t>
            </a:r>
            <a:endParaRPr lang="en-US" altLang="zh-TW" sz="1300" dirty="0" smtClean="0"/>
          </a:p>
          <a:p>
            <a:pPr marL="0" indent="0">
              <a:buNone/>
            </a:pPr>
            <a:r>
              <a:rPr lang="en-US" altLang="zh-TW" sz="1300" dirty="0"/>
              <a:t> </a:t>
            </a:r>
            <a:r>
              <a:rPr lang="en-US" altLang="zh-TW" sz="1300" dirty="0" smtClean="0"/>
              <a:t> </a:t>
            </a:r>
            <a:r>
              <a:rPr lang="en-US" altLang="zh-TW" sz="1300" dirty="0" err="1" smtClean="0"/>
              <a:t>waitKey</a:t>
            </a:r>
            <a:r>
              <a:rPr lang="en-US" altLang="zh-TW" sz="1300" dirty="0" smtClean="0"/>
              <a:t>(0</a:t>
            </a:r>
            <a:r>
              <a:rPr lang="en-US" altLang="zh-TW" sz="1300" dirty="0"/>
              <a:t>); </a:t>
            </a:r>
          </a:p>
          <a:p>
            <a:pPr marL="0" indent="0">
              <a:buNone/>
            </a:pPr>
            <a:r>
              <a:rPr lang="en-US" altLang="zh-TW" sz="1300" dirty="0"/>
              <a:t>  return 0;</a:t>
            </a:r>
          </a:p>
          <a:p>
            <a:pPr marL="0" indent="0">
              <a:buNone/>
            </a:pPr>
            <a:r>
              <a:rPr lang="en-US" altLang="zh-TW" sz="1300" dirty="0"/>
              <a:t>}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Gaussian Smoothing </a:t>
            </a:r>
            <a:r>
              <a:rPr lang="en-US" altLang="zh-TW" dirty="0" smtClean="0">
                <a:solidFill>
                  <a:schemeClr val="tx1"/>
                </a:solidFill>
              </a:rPr>
              <a:t>code 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6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Laplacian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499992" y="1412776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/>
              <a:t>Laplacian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560" y="1412776"/>
            <a:ext cx="100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latin typeface="+mj-ea"/>
                <a:ea typeface="+mj-ea"/>
              </a:rPr>
              <a:t>Image</a:t>
            </a:r>
            <a:endParaRPr lang="zh-TW" altLang="en-US" sz="2000" b="1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3"/>
            <a:ext cx="3089710" cy="322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72967"/>
            <a:ext cx="3093456" cy="32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487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/>
        </p:nvSpPr>
        <p:spPr>
          <a:xfrm>
            <a:off x="228600" y="1086852"/>
            <a:ext cx="8686800" cy="57711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 smtClean="0"/>
          </a:p>
          <a:p>
            <a:pPr marL="182880" lvl="1"/>
            <a:r>
              <a:rPr lang="zh-TW" altLang="en-US" b="1" dirty="0" smtClean="0"/>
              <a:t>拉普拉斯</a:t>
            </a:r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/>
              <a:t>s</a:t>
            </a:r>
            <a:r>
              <a:rPr lang="en-US" altLang="zh-TW" sz="1800" b="1" dirty="0" err="1" smtClean="0"/>
              <a:t>rc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原始影像變數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dst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輸出的影像變數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ddepth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輸出影像的深度，設定</a:t>
            </a:r>
            <a:r>
              <a:rPr lang="en-US" altLang="zh-TW" sz="1800" b="1" dirty="0" smtClean="0"/>
              <a:t>CV_16S</a:t>
            </a:r>
            <a:r>
              <a:rPr lang="zh-TW" altLang="en-US" sz="1800" b="1" dirty="0" smtClean="0"/>
              <a:t>避免外溢。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ksize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遮罩大小，參數設定</a:t>
            </a:r>
            <a:r>
              <a:rPr lang="zh-TW" altLang="en-US" sz="1800" b="1" dirty="0"/>
              <a:t>為</a:t>
            </a:r>
            <a:r>
              <a:rPr lang="en-US" altLang="zh-TW" sz="1800" b="1" dirty="0" smtClean="0"/>
              <a:t>1</a:t>
            </a:r>
            <a:r>
              <a:rPr lang="zh-TW" altLang="en-US" sz="1800" b="1" dirty="0" smtClean="0"/>
              <a:t>、</a:t>
            </a:r>
            <a:r>
              <a:rPr lang="en-US" altLang="zh-TW" sz="1800" b="1" dirty="0" smtClean="0"/>
              <a:t>3</a:t>
            </a:r>
            <a:r>
              <a:rPr lang="zh-TW" altLang="en-US" sz="1800" b="1" dirty="0" smtClean="0"/>
              <a:t>、</a:t>
            </a:r>
            <a:r>
              <a:rPr lang="en-US" altLang="zh-TW" sz="1800" b="1" dirty="0" smtClean="0"/>
              <a:t>5 or 7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scale=1</a:t>
            </a:r>
            <a:r>
              <a:rPr lang="zh-TW" altLang="en-US" sz="1800" b="1" dirty="0"/>
              <a:t>、</a:t>
            </a:r>
            <a:r>
              <a:rPr lang="en-US" altLang="zh-TW" sz="1800" b="1" dirty="0" smtClean="0"/>
              <a:t>delta=0(</a:t>
            </a:r>
            <a:r>
              <a:rPr lang="zh-TW" altLang="en-US" sz="1800" b="1" dirty="0" smtClean="0"/>
              <a:t>詳見補充參數說明</a:t>
            </a:r>
            <a:r>
              <a:rPr lang="en-US" altLang="zh-TW" sz="1800" b="1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borderType</a:t>
            </a:r>
            <a:r>
              <a:rPr lang="en-US" altLang="zh-TW" sz="1800" b="1" dirty="0" smtClean="0"/>
              <a:t>=BORDER_DEFAULT</a:t>
            </a:r>
            <a:r>
              <a:rPr lang="zh-TW" altLang="en-US" sz="1800" b="1" dirty="0" smtClean="0"/>
              <a:t>，影像擴邊。</a:t>
            </a:r>
            <a:endParaRPr lang="en-US" altLang="zh-TW" sz="1800" b="1" dirty="0"/>
          </a:p>
          <a:p>
            <a:pPr marL="0" indent="0">
              <a:buNone/>
            </a:pPr>
            <a:endParaRPr lang="en-US" altLang="zh-TW" sz="18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488832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/>
              <a:t>Laplacian</a:t>
            </a:r>
            <a:r>
              <a:rPr lang="en-US" altLang="zh-TW" dirty="0"/>
              <a:t>( </a:t>
            </a:r>
            <a:r>
              <a:rPr lang="en-US" altLang="zh-TW" dirty="0" err="1">
                <a:solidFill>
                  <a:srgbClr val="7030A0"/>
                </a:solidFill>
              </a:rPr>
              <a:t>InputArray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 err="1">
                <a:solidFill>
                  <a:srgbClr val="7030A0"/>
                </a:solidFill>
              </a:rPr>
              <a:t>src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OutputArray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en-US" altLang="zh-TW" dirty="0" err="1">
                <a:solidFill>
                  <a:srgbClr val="00B050"/>
                </a:solidFill>
              </a:rPr>
              <a:t>dst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dirty="0" err="1" smtClean="0">
                <a:solidFill>
                  <a:schemeClr val="tx2">
                    <a:lumMod val="75000"/>
                  </a:schemeClr>
                </a:solidFill>
              </a:rPr>
              <a:t>ddepth</a:t>
            </a:r>
            <a:r>
              <a:rPr lang="en-US" altLang="zh-TW" dirty="0" smtClean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int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ksize</a:t>
            </a:r>
            <a:r>
              <a:rPr lang="en-US" altLang="zh-TW" dirty="0" err="1" smtClean="0"/>
              <a:t>,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</a:rPr>
              <a:t>double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 scale, double 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</a:rPr>
              <a:t>delta,int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dirty="0" err="1" smtClean="0">
                <a:solidFill>
                  <a:schemeClr val="accent6">
                    <a:lumMod val="75000"/>
                  </a:schemeClr>
                </a:solidFill>
              </a:rPr>
              <a:t>borderType</a:t>
            </a:r>
            <a:r>
              <a:rPr lang="en-US" altLang="zh-TW" dirty="0" smtClean="0"/>
              <a:t>);</a:t>
            </a:r>
            <a:endParaRPr lang="en-US" altLang="zh-TW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Laplacian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step (1)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757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/>
        </p:nvSpPr>
        <p:spPr>
          <a:xfrm>
            <a:off x="228600" y="1086852"/>
            <a:ext cx="8686800" cy="57711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 smtClean="0"/>
          </a:p>
          <a:p>
            <a:pPr marL="182880" lvl="1"/>
            <a:r>
              <a:rPr lang="zh-TW" altLang="en-US" b="1" dirty="0"/>
              <a:t>圖像的深度</a:t>
            </a:r>
            <a:r>
              <a:rPr lang="zh-TW" altLang="en-US" b="1" dirty="0" smtClean="0"/>
              <a:t>轉化</a:t>
            </a:r>
            <a:r>
              <a:rPr lang="en-US" altLang="zh-CN" i="1" dirty="0" smtClean="0"/>
              <a:t>CV_8U</a:t>
            </a:r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zh-TW" altLang="en-US" sz="1800" b="1" dirty="0" smtClean="0"/>
              <a:t>將輸出圖像的</a:t>
            </a:r>
            <a:r>
              <a:rPr lang="zh-TW" altLang="en-US" sz="1800" b="1" dirty="0"/>
              <a:t>深度</a:t>
            </a:r>
            <a:r>
              <a:rPr lang="zh-TW" altLang="en-US" sz="1800" b="1" dirty="0" smtClean="0"/>
              <a:t>轉化為</a:t>
            </a:r>
            <a:r>
              <a:rPr lang="en-US" altLang="zh-TW" sz="1800" b="1" dirty="0" smtClean="0"/>
              <a:t>CV_8U</a:t>
            </a:r>
            <a:r>
              <a:rPr lang="zh-TW" altLang="en-US" sz="1800" b="1" dirty="0" smtClean="0"/>
              <a:t>，因為</a:t>
            </a:r>
            <a:r>
              <a:rPr lang="en-US" altLang="zh-TW" sz="1800" b="1" dirty="0" err="1" smtClean="0"/>
              <a:t>ddepth</a:t>
            </a:r>
            <a:r>
              <a:rPr lang="zh-TW" altLang="en-US" sz="1800" b="1" dirty="0" smtClean="0"/>
              <a:t>輸出</a:t>
            </a:r>
            <a:r>
              <a:rPr lang="zh-TW" altLang="en-US" sz="1800" b="1" dirty="0"/>
              <a:t>影像的深度，</a:t>
            </a:r>
            <a:r>
              <a:rPr lang="zh-TW" altLang="en-US" sz="1800" b="1" dirty="0" smtClean="0"/>
              <a:t>設定為</a:t>
            </a:r>
            <a:r>
              <a:rPr lang="en-US" altLang="zh-TW" sz="1800" b="1" dirty="0" smtClean="0"/>
              <a:t>CV_16S</a:t>
            </a:r>
            <a:r>
              <a:rPr lang="zh-TW" altLang="en-US" sz="1800" b="1" dirty="0" smtClean="0"/>
              <a:t>。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dst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輸</a:t>
            </a:r>
            <a:r>
              <a:rPr lang="zh-TW" altLang="en-US" sz="1800" b="1" dirty="0"/>
              <a:t>入</a:t>
            </a:r>
            <a:r>
              <a:rPr lang="zh-TW" altLang="en-US" sz="1800" b="1" dirty="0" smtClean="0"/>
              <a:t>的影像變數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abs_dst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輸出的影像變數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endParaRPr lang="en-US" altLang="zh-TW" sz="1800" b="1" dirty="0" smtClean="0"/>
          </a:p>
          <a:p>
            <a:pPr marL="0" indent="0">
              <a:buNone/>
            </a:pPr>
            <a:endParaRPr lang="en-US" altLang="zh-TW" sz="1800" b="1" dirty="0" smtClean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Laplacian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step (2)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11560" y="1916832"/>
            <a:ext cx="7632848" cy="3693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/>
              <a:t>convertScaleAbs</a:t>
            </a:r>
            <a:r>
              <a:rPr lang="en-US" altLang="zh-TW" dirty="0"/>
              <a:t>( </a:t>
            </a:r>
            <a:r>
              <a:rPr lang="en-US" altLang="zh-TW" dirty="0" err="1">
                <a:solidFill>
                  <a:srgbClr val="7030A0"/>
                </a:solidFill>
              </a:rPr>
              <a:t>dst</a:t>
            </a:r>
            <a:r>
              <a:rPr lang="en-US" altLang="zh-TW" dirty="0">
                <a:solidFill>
                  <a:srgbClr val="7030A0"/>
                </a:solidFill>
              </a:rPr>
              <a:t>, </a:t>
            </a:r>
            <a:r>
              <a:rPr lang="en-US" altLang="zh-TW" dirty="0" err="1">
                <a:solidFill>
                  <a:srgbClr val="7030A0"/>
                </a:solidFill>
              </a:rPr>
              <a:t>abs_dst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1606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51574" y="1124744"/>
            <a:ext cx="853522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300" dirty="0">
                <a:solidFill>
                  <a:srgbClr val="0070C0"/>
                </a:solidFill>
              </a:rPr>
              <a:t> </a:t>
            </a:r>
            <a:r>
              <a:rPr lang="en-US" altLang="zh-TW" sz="1300" dirty="0" err="1">
                <a:solidFill>
                  <a:srgbClr val="0070C0"/>
                </a:solidFill>
              </a:rPr>
              <a:t>int</a:t>
            </a:r>
            <a:r>
              <a:rPr lang="en-US" altLang="zh-TW" sz="1300" dirty="0">
                <a:solidFill>
                  <a:srgbClr val="0070C0"/>
                </a:solidFill>
              </a:rPr>
              <a:t> </a:t>
            </a:r>
            <a:r>
              <a:rPr lang="en-US" altLang="zh-TW" sz="1300" dirty="0"/>
              <a:t>main()</a:t>
            </a:r>
          </a:p>
          <a:p>
            <a:pPr marL="0" indent="0">
              <a:buNone/>
            </a:pPr>
            <a:r>
              <a:rPr lang="en-US" altLang="zh-TW" sz="1300" dirty="0" smtClean="0"/>
              <a:t>{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7030A0"/>
                </a:solidFill>
              </a:rPr>
              <a:t>image</a:t>
            </a:r>
            <a:r>
              <a:rPr lang="en-US" altLang="zh-TW" sz="1300" dirty="0" smtClean="0"/>
              <a:t>=</a:t>
            </a:r>
            <a:r>
              <a:rPr lang="en-US" altLang="zh-TW" sz="1300" dirty="0" err="1" smtClean="0"/>
              <a:t>imread</a:t>
            </a:r>
            <a:r>
              <a:rPr lang="en-US" altLang="zh-TW" sz="1300" dirty="0" smtClean="0"/>
              <a:t>("</a:t>
            </a:r>
            <a:r>
              <a:rPr lang="zh-TW" altLang="en-US" sz="1300" dirty="0"/>
              <a:t>目標位置含檔名</a:t>
            </a:r>
            <a:r>
              <a:rPr lang="en-US" altLang="zh-TW" sz="1300" dirty="0" smtClean="0"/>
              <a:t>", </a:t>
            </a:r>
            <a:r>
              <a:rPr lang="en-US" altLang="zh-TW" sz="1300" dirty="0"/>
              <a:t>1 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r>
              <a:rPr lang="en-US" altLang="zh-TW" sz="1300" dirty="0"/>
              <a:t> 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US" altLang="zh-TW" sz="1300" dirty="0" smtClean="0"/>
              <a:t>(image.rows,image.cols,CV_8UC3,Scalar(0,0,0));</a:t>
            </a:r>
          </a:p>
          <a:p>
            <a:pPr marL="0" indent="0">
              <a:buNone/>
            </a:pPr>
            <a:r>
              <a:rPr lang="zh-TW" altLang="en-US" sz="1300" dirty="0" smtClean="0">
                <a:solidFill>
                  <a:srgbClr val="00B050"/>
                </a:solidFill>
              </a:rPr>
              <a:t> 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err="1" smtClean="0">
                <a:solidFill>
                  <a:srgbClr val="0B5319"/>
                </a:solidFill>
              </a:rPr>
              <a:t>dst</a:t>
            </a:r>
            <a:r>
              <a:rPr lang="en-US" altLang="zh-TW" sz="1300" dirty="0" smtClean="0"/>
              <a:t>(image.rows,image.cols,CV_8UC3,Scalar(0,0,0</a:t>
            </a:r>
            <a:r>
              <a:rPr lang="en-US" altLang="zh-TW" sz="1300" dirty="0"/>
              <a:t>));</a:t>
            </a:r>
          </a:p>
          <a:p>
            <a:pPr marL="0" indent="0">
              <a:buNone/>
            </a:pPr>
            <a:r>
              <a:rPr lang="zh-TW" altLang="en-US" sz="1300" dirty="0" smtClean="0">
                <a:solidFill>
                  <a:srgbClr val="00B050"/>
                </a:solidFill>
              </a:rPr>
              <a:t> 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400" dirty="0" err="1" smtClean="0">
                <a:solidFill>
                  <a:srgbClr val="00B0F0"/>
                </a:solidFill>
              </a:rPr>
              <a:t>abs_dst</a:t>
            </a:r>
            <a:r>
              <a:rPr lang="en-US" altLang="zh-TW" sz="1300" dirty="0" smtClean="0"/>
              <a:t>(image.rows,image.cols,CV_8UC3,Scalar(0,0,0</a:t>
            </a:r>
            <a:r>
              <a:rPr lang="en-US" altLang="zh-TW" sz="1300" dirty="0"/>
              <a:t>));</a:t>
            </a:r>
          </a:p>
          <a:p>
            <a:pPr marL="0" indent="0">
              <a:buNone/>
            </a:pPr>
            <a:endParaRPr lang="en-US" altLang="zh-TW" sz="1300" dirty="0" smtClean="0"/>
          </a:p>
          <a:p>
            <a:pPr marL="0" indent="0">
              <a:buNone/>
            </a:pPr>
            <a:r>
              <a:rPr lang="en-US" altLang="zh-TW" sz="1300" dirty="0" smtClean="0"/>
              <a:t>  </a:t>
            </a:r>
            <a:r>
              <a:rPr lang="en-US" altLang="zh-TW" sz="1300" dirty="0" err="1"/>
              <a:t>cvtColor</a:t>
            </a:r>
            <a:r>
              <a:rPr lang="en-US" altLang="zh-TW" sz="1300" dirty="0"/>
              <a:t>(</a:t>
            </a:r>
            <a:r>
              <a:rPr lang="en-US" altLang="zh-TW" sz="1300" dirty="0">
                <a:solidFill>
                  <a:srgbClr val="7030A0"/>
                </a:solidFill>
              </a:rPr>
              <a:t>image</a:t>
            </a:r>
            <a:r>
              <a:rPr lang="en-US" altLang="zh-TW" sz="1300" dirty="0"/>
              <a:t>,</a:t>
            </a:r>
            <a:r>
              <a:rPr lang="en-US" altLang="zh-TW" sz="1300" dirty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US" altLang="zh-TW" sz="1300" dirty="0"/>
              <a:t>,CV_RGB2GRAY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endParaRPr lang="zh-TW" altLang="en-US" sz="1300" dirty="0"/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n-US" altLang="zh-TW" sz="1300" dirty="0" err="1" smtClean="0"/>
              <a:t>Laplacian</a:t>
            </a:r>
            <a:r>
              <a:rPr lang="en-US" altLang="zh-TW" sz="1300" dirty="0" smtClean="0"/>
              <a:t>( </a:t>
            </a:r>
            <a:r>
              <a:rPr lang="en-US" altLang="zh-TW" sz="1300" dirty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US" altLang="zh-TW" sz="1300" dirty="0"/>
              <a:t>, </a:t>
            </a:r>
            <a:r>
              <a:rPr lang="en-US" altLang="zh-TW" sz="1300" dirty="0" err="1">
                <a:solidFill>
                  <a:srgbClr val="0B5319"/>
                </a:solidFill>
              </a:rPr>
              <a:t>dst</a:t>
            </a:r>
            <a:r>
              <a:rPr lang="en-US" altLang="zh-TW" sz="1300" dirty="0" smtClean="0"/>
              <a:t>, CV_16S, </a:t>
            </a:r>
            <a:r>
              <a:rPr lang="en-US" altLang="zh-TW" sz="1300" dirty="0"/>
              <a:t>3, 1, 0, BORDER_DEFAULT );</a:t>
            </a:r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n-US" altLang="zh-TW" sz="1400" dirty="0" err="1" smtClean="0"/>
              <a:t>convertScaleAbs</a:t>
            </a:r>
            <a:r>
              <a:rPr lang="en-US" altLang="zh-TW" sz="1400" dirty="0" smtClean="0"/>
              <a:t>(</a:t>
            </a:r>
            <a:r>
              <a:rPr lang="en-US" altLang="zh-TW" sz="1400" dirty="0" err="1">
                <a:solidFill>
                  <a:srgbClr val="0B5319"/>
                </a:solidFill>
              </a:rPr>
              <a:t>dst</a:t>
            </a:r>
            <a:r>
              <a:rPr lang="en-US" altLang="zh-TW" sz="1400" dirty="0" smtClean="0"/>
              <a:t>, </a:t>
            </a:r>
            <a:r>
              <a:rPr lang="en-US" altLang="zh-TW" sz="1400" dirty="0" err="1">
                <a:solidFill>
                  <a:srgbClr val="00B0F0"/>
                </a:solidFill>
              </a:rPr>
              <a:t>abs_dst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);</a:t>
            </a:r>
          </a:p>
          <a:p>
            <a:pPr marL="0" indent="0">
              <a:buNone/>
            </a:pPr>
            <a:endParaRPr lang="en-US" altLang="zh-TW" sz="1300" dirty="0"/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n-US" altLang="zh-TW" sz="1300" dirty="0" err="1" smtClean="0"/>
              <a:t>imshow</a:t>
            </a:r>
            <a:r>
              <a:rPr lang="en-US" altLang="zh-TW" sz="1300" dirty="0"/>
              <a:t>( "image", </a:t>
            </a:r>
            <a:r>
              <a:rPr lang="en-US" altLang="zh-TW" sz="1300" dirty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US" altLang="zh-TW" sz="1300" dirty="0" smtClean="0">
                <a:solidFill>
                  <a:srgbClr val="0B5319"/>
                </a:solidFill>
              </a:rPr>
              <a:t> </a:t>
            </a:r>
            <a:r>
              <a:rPr lang="en-US" altLang="zh-TW" sz="1300" dirty="0"/>
              <a:t>);</a:t>
            </a:r>
          </a:p>
          <a:p>
            <a:pPr marL="0" indent="0">
              <a:buNone/>
            </a:pPr>
            <a:r>
              <a:rPr lang="zh-TW" altLang="en-US" sz="1300" dirty="0" smtClean="0"/>
              <a:t>  </a:t>
            </a:r>
            <a:r>
              <a:rPr lang="en-US" altLang="zh-TW" sz="1300" dirty="0" err="1" smtClean="0"/>
              <a:t>imshow</a:t>
            </a:r>
            <a:r>
              <a:rPr lang="en-US" altLang="zh-TW" sz="1300" dirty="0"/>
              <a:t>( </a:t>
            </a:r>
            <a:r>
              <a:rPr lang="en-US" altLang="zh-TW" sz="1300" dirty="0" smtClean="0"/>
              <a:t>"</a:t>
            </a:r>
            <a:r>
              <a:rPr lang="en-US" altLang="zh-TW" sz="1400" dirty="0" err="1" smtClean="0"/>
              <a:t>laplacian</a:t>
            </a:r>
            <a:r>
              <a:rPr lang="en-US" altLang="zh-TW" sz="1400" dirty="0" smtClean="0"/>
              <a:t> </a:t>
            </a:r>
            <a:r>
              <a:rPr lang="en-US" altLang="zh-TW" sz="1300" dirty="0" smtClean="0"/>
              <a:t>", </a:t>
            </a:r>
            <a:r>
              <a:rPr lang="en-US" altLang="zh-TW" sz="1200" dirty="0" err="1">
                <a:solidFill>
                  <a:srgbClr val="00B0F0"/>
                </a:solidFill>
              </a:rPr>
              <a:t>abs_dst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r>
              <a:rPr lang="en-US" altLang="zh-TW" sz="1300" dirty="0"/>
              <a:t>  </a:t>
            </a:r>
            <a:r>
              <a:rPr lang="en-US" altLang="zh-TW" sz="1300" dirty="0" err="1"/>
              <a:t>waitKey</a:t>
            </a:r>
            <a:r>
              <a:rPr lang="en-US" altLang="zh-TW" sz="1300" dirty="0"/>
              <a:t>(0</a:t>
            </a:r>
            <a:r>
              <a:rPr lang="en-US" altLang="zh-TW" sz="1300" dirty="0" smtClean="0"/>
              <a:t>);</a:t>
            </a:r>
            <a:r>
              <a:rPr lang="en-US" altLang="zh-TW" sz="1300" dirty="0"/>
              <a:t> </a:t>
            </a:r>
          </a:p>
          <a:p>
            <a:pPr marL="0" indent="0">
              <a:buNone/>
            </a:pPr>
            <a:r>
              <a:rPr lang="en-US" altLang="zh-TW" sz="1300" dirty="0"/>
              <a:t>  return 0</a:t>
            </a:r>
            <a:r>
              <a:rPr lang="en-US" altLang="zh-TW" sz="1300" dirty="0" smtClean="0"/>
              <a:t>;</a:t>
            </a: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/>
              <a:t>}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Laplacian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code 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Canny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499992" y="1412776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Canny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560" y="1412776"/>
            <a:ext cx="100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latin typeface="+mj-ea"/>
                <a:ea typeface="+mj-ea"/>
              </a:rPr>
              <a:t>Image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276873"/>
            <a:ext cx="3168352" cy="330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72967"/>
            <a:ext cx="3162536" cy="3296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0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/>
        </p:nvSpPr>
        <p:spPr>
          <a:xfrm>
            <a:off x="205730" y="1086852"/>
            <a:ext cx="8686800" cy="57711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/>
          </a:p>
          <a:p>
            <a:pPr marL="182880" lvl="1"/>
            <a:r>
              <a:rPr lang="zh-TW" altLang="en-US" b="1" dirty="0"/>
              <a:t>邊緣</a:t>
            </a:r>
            <a:r>
              <a:rPr lang="zh-TW" altLang="en-US" b="1" dirty="0" smtClean="0"/>
              <a:t>偵測</a:t>
            </a:r>
            <a:r>
              <a:rPr lang="en-US" altLang="zh-TW" b="1" dirty="0" smtClean="0"/>
              <a:t>(canny)</a:t>
            </a:r>
          </a:p>
          <a:p>
            <a:pPr marL="182880" lvl="1"/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/>
              <a:t>image:</a:t>
            </a:r>
            <a:r>
              <a:rPr lang="zh-TW" altLang="en-US" sz="1800" b="1" dirty="0" smtClean="0"/>
              <a:t>原始影像變數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/>
              <a:t>edges:</a:t>
            </a:r>
            <a:r>
              <a:rPr lang="zh-TW" altLang="en-US" sz="1800" b="1" dirty="0" smtClean="0"/>
              <a:t>輸出的影像變數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/>
              <a:t>threshold1:</a:t>
            </a:r>
            <a:r>
              <a:rPr lang="zh-TW" altLang="en-US" sz="1800" b="1" dirty="0"/>
              <a:t>控制邊緣連接</a:t>
            </a:r>
            <a:r>
              <a:rPr lang="zh-TW" altLang="en-US" sz="1800" b="1" dirty="0" smtClean="0"/>
              <a:t>門檻下限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(</a:t>
            </a:r>
            <a:r>
              <a:rPr lang="zh-TW" altLang="en-US" sz="1800" b="1" dirty="0"/>
              <a:t>數值越大代表對比越大</a:t>
            </a:r>
            <a:r>
              <a:rPr lang="en-US" altLang="zh-TW" sz="1800" b="1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/>
              <a:t>threshold2</a:t>
            </a:r>
            <a:r>
              <a:rPr lang="en-US" altLang="zh-TW" sz="1800" b="1" dirty="0" smtClean="0"/>
              <a:t>:</a:t>
            </a:r>
            <a:r>
              <a:rPr lang="zh-TW" altLang="en-US" sz="1800" b="1" dirty="0"/>
              <a:t>控制邊緣連接</a:t>
            </a:r>
            <a:r>
              <a:rPr lang="zh-TW" altLang="en-US" sz="1800" b="1" dirty="0" smtClean="0"/>
              <a:t>門檻上限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apertureSize:sobel</a:t>
            </a:r>
            <a:r>
              <a:rPr lang="en-US" altLang="zh-TW" sz="1800" b="1" dirty="0" smtClean="0"/>
              <a:t> </a:t>
            </a:r>
            <a:r>
              <a:rPr lang="zh-TW" altLang="en-US" sz="1800" b="1" dirty="0"/>
              <a:t>操作中的光圈大小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CN" sz="1800" b="1" dirty="0" smtClean="0"/>
              <a:t>L2gradient:</a:t>
            </a:r>
            <a:r>
              <a:rPr lang="zh-TW" altLang="en-US" sz="1800" b="1" dirty="0" smtClean="0"/>
              <a:t>當為</a:t>
            </a:r>
            <a:r>
              <a:rPr lang="en-US" altLang="zh-TW" sz="1800" b="1" dirty="0" smtClean="0"/>
              <a:t>true</a:t>
            </a:r>
            <a:r>
              <a:rPr lang="zh-TW" altLang="en-US" sz="1800" b="1" dirty="0" smtClean="0"/>
              <a:t>時</a:t>
            </a:r>
            <a:r>
              <a:rPr lang="zh-CN" altLang="en-US" sz="1800" b="1" dirty="0" smtClean="0"/>
              <a:t>，</a:t>
            </a:r>
            <a:r>
              <a:rPr lang="zh-TW" altLang="en-US" sz="1800" b="1" dirty="0" smtClean="0"/>
              <a:t>使用</a:t>
            </a:r>
            <a:r>
              <a:rPr lang="zh-TW" altLang="en-US" sz="1800" b="1" dirty="0"/>
              <a:t>標準公式計算梯</a:t>
            </a:r>
            <a:r>
              <a:rPr lang="zh-TW" altLang="en-US" sz="1800" b="1" dirty="0" smtClean="0"/>
              <a:t>度</a:t>
            </a:r>
            <a:r>
              <a:rPr lang="zh-CN" altLang="en-US" sz="1800" b="1" dirty="0" smtClean="0"/>
              <a:t>（</a:t>
            </a:r>
            <a:endParaRPr lang="en-US" altLang="zh-CN" sz="1800" b="1" dirty="0" smtClean="0"/>
          </a:p>
          <a:p>
            <a:pPr lvl="1">
              <a:lnSpc>
                <a:spcPct val="150000"/>
              </a:lnSpc>
            </a:pPr>
            <a:r>
              <a:rPr lang="zh-TW" altLang="en-US" sz="1800" b="1" dirty="0" smtClean="0"/>
              <a:t>含開方</a:t>
            </a:r>
            <a:r>
              <a:rPr lang="zh-TW" altLang="en-US" sz="1800" b="1" dirty="0"/>
              <a:t>運算</a:t>
            </a:r>
            <a:r>
              <a:rPr lang="zh-CN" altLang="en-US" sz="1800" b="1" dirty="0" smtClean="0"/>
              <a:t>）</a:t>
            </a:r>
            <a:r>
              <a:rPr lang="zh-TW" altLang="en-US" sz="1800" b="1" dirty="0" smtClean="0"/>
              <a:t>，為</a:t>
            </a:r>
            <a:r>
              <a:rPr lang="en-US" altLang="zh-CN" sz="1800" b="1" dirty="0" smtClean="0"/>
              <a:t>false</a:t>
            </a:r>
            <a:r>
              <a:rPr lang="zh-TW" altLang="en-US" sz="1800" b="1" dirty="0" smtClean="0"/>
              <a:t>只計算近似值</a:t>
            </a:r>
            <a:endParaRPr lang="en-US" altLang="zh-TW" sz="18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488832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Canny(</a:t>
            </a:r>
            <a:r>
              <a:rPr lang="en-US" altLang="zh-TW" dirty="0" err="1">
                <a:solidFill>
                  <a:srgbClr val="7030A0"/>
                </a:solidFill>
              </a:rPr>
              <a:t>InputArray</a:t>
            </a:r>
            <a:r>
              <a:rPr lang="en-US" altLang="zh-TW" dirty="0">
                <a:solidFill>
                  <a:srgbClr val="7030A0"/>
                </a:solidFill>
              </a:rPr>
              <a:t> </a:t>
            </a:r>
            <a:r>
              <a:rPr lang="en-US" altLang="zh-TW" dirty="0" smtClean="0">
                <a:solidFill>
                  <a:srgbClr val="7030A0"/>
                </a:solidFill>
              </a:rPr>
              <a:t>image</a:t>
            </a:r>
            <a:r>
              <a:rPr lang="en-US" altLang="zh-TW" dirty="0" smtClean="0"/>
              <a:t>,</a:t>
            </a:r>
            <a:r>
              <a:rPr lang="en-US" altLang="zh-TW" dirty="0"/>
              <a:t> </a:t>
            </a:r>
            <a:r>
              <a:rPr lang="en-US" altLang="zh-TW" dirty="0" err="1">
                <a:solidFill>
                  <a:srgbClr val="00B050"/>
                </a:solidFill>
              </a:rPr>
              <a:t>OutputArray</a:t>
            </a:r>
            <a:r>
              <a:rPr lang="en-US" altLang="zh-TW" dirty="0">
                <a:solidFill>
                  <a:srgbClr val="00B050"/>
                </a:solidFill>
              </a:rPr>
              <a:t> edges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00B0F0"/>
                </a:solidFill>
              </a:rPr>
              <a:t> </a:t>
            </a:r>
            <a:r>
              <a:rPr lang="en-US" altLang="zh-TW" b="1" dirty="0">
                <a:solidFill>
                  <a:srgbClr val="00B0F0"/>
                </a:solidFill>
              </a:rPr>
              <a:t>double</a:t>
            </a:r>
            <a:r>
              <a:rPr lang="en-US" altLang="zh-TW" dirty="0">
                <a:solidFill>
                  <a:srgbClr val="00B0F0"/>
                </a:solidFill>
              </a:rPr>
              <a:t> threshold1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00B0F0"/>
                </a:solidFill>
              </a:rPr>
              <a:t> </a:t>
            </a:r>
            <a:r>
              <a:rPr lang="en-US" altLang="zh-TW" b="1" dirty="0">
                <a:solidFill>
                  <a:srgbClr val="00B0F0"/>
                </a:solidFill>
              </a:rPr>
              <a:t>double</a:t>
            </a:r>
            <a:r>
              <a:rPr lang="en-US" altLang="zh-TW" dirty="0">
                <a:solidFill>
                  <a:srgbClr val="00B0F0"/>
                </a:solidFill>
              </a:rPr>
              <a:t> threshold2</a:t>
            </a:r>
            <a:r>
              <a:rPr lang="en-US" altLang="zh-TW" dirty="0"/>
              <a:t>, </a:t>
            </a:r>
            <a:r>
              <a:rPr lang="en-US" altLang="zh-TW" b="1" dirty="0" err="1" smtClean="0">
                <a:solidFill>
                  <a:schemeClr val="accent6"/>
                </a:solidFill>
              </a:rPr>
              <a:t>int</a:t>
            </a:r>
            <a:r>
              <a:rPr lang="en-US" altLang="zh-TW" dirty="0">
                <a:solidFill>
                  <a:schemeClr val="accent6"/>
                </a:solidFill>
              </a:rPr>
              <a:t> </a:t>
            </a:r>
            <a:r>
              <a:rPr lang="en-US" altLang="zh-TW" dirty="0" err="1">
                <a:solidFill>
                  <a:schemeClr val="accent6"/>
                </a:solidFill>
              </a:rPr>
              <a:t>apertureSize</a:t>
            </a:r>
            <a:r>
              <a:rPr lang="en-US" altLang="zh-TW" dirty="0">
                <a:solidFill>
                  <a:schemeClr val="accent6"/>
                </a:solidFill>
              </a:rPr>
              <a:t>=3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chemeClr val="accent6"/>
                </a:solidFill>
              </a:rPr>
              <a:t> </a:t>
            </a:r>
            <a:r>
              <a:rPr lang="en-US" altLang="zh-TW" b="1" dirty="0" err="1">
                <a:solidFill>
                  <a:schemeClr val="accent6"/>
                </a:solidFill>
              </a:rPr>
              <a:t>bool</a:t>
            </a:r>
            <a:r>
              <a:rPr lang="en-US" altLang="zh-TW" dirty="0">
                <a:solidFill>
                  <a:schemeClr val="accent6"/>
                </a:solidFill>
              </a:rPr>
              <a:t> L2gradient=</a:t>
            </a:r>
            <a:r>
              <a:rPr lang="en-US" altLang="zh-TW" b="1" dirty="0">
                <a:solidFill>
                  <a:schemeClr val="accent6"/>
                </a:solidFill>
              </a:rPr>
              <a:t>false</a:t>
            </a:r>
            <a:r>
              <a:rPr lang="en-US" altLang="zh-TW" dirty="0"/>
              <a:t> )  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Canny </a:t>
            </a:r>
            <a:r>
              <a:rPr lang="en-US" altLang="zh-TW" dirty="0" smtClean="0">
                <a:solidFill>
                  <a:schemeClr val="tx1"/>
                </a:solidFill>
              </a:rPr>
              <a:t>step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95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51574" y="1124744"/>
            <a:ext cx="853522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300" dirty="0">
                <a:solidFill>
                  <a:srgbClr val="0070C0"/>
                </a:solidFill>
              </a:rPr>
              <a:t> </a:t>
            </a:r>
            <a:endParaRPr lang="en-US" altLang="zh-TW" sz="13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sz="1300" dirty="0" err="1" smtClean="0">
                <a:solidFill>
                  <a:srgbClr val="0070C0"/>
                </a:solidFill>
              </a:rPr>
              <a:t>int</a:t>
            </a:r>
            <a:r>
              <a:rPr lang="en-US" altLang="zh-TW" sz="1300" dirty="0" smtClean="0">
                <a:solidFill>
                  <a:srgbClr val="0070C0"/>
                </a:solidFill>
              </a:rPr>
              <a:t> </a:t>
            </a:r>
            <a:r>
              <a:rPr lang="en-US" altLang="zh-TW" sz="1300" dirty="0"/>
              <a:t>main()</a:t>
            </a:r>
          </a:p>
          <a:p>
            <a:pPr marL="0" indent="0">
              <a:buNone/>
            </a:pPr>
            <a:r>
              <a:rPr lang="en-US" altLang="zh-TW" sz="1300" dirty="0" smtClean="0"/>
              <a:t>{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7030A0"/>
                </a:solidFill>
              </a:rPr>
              <a:t>image</a:t>
            </a:r>
            <a:r>
              <a:rPr lang="en-US" altLang="zh-TW" sz="1300" dirty="0" smtClean="0"/>
              <a:t>=</a:t>
            </a:r>
            <a:r>
              <a:rPr lang="en-US" altLang="zh-TW" sz="1300" dirty="0" err="1" smtClean="0"/>
              <a:t>imread</a:t>
            </a:r>
            <a:r>
              <a:rPr lang="en-US" altLang="zh-TW" sz="1300" dirty="0" smtClean="0"/>
              <a:t>("</a:t>
            </a:r>
            <a:r>
              <a:rPr lang="zh-TW" altLang="en-US" sz="1300" dirty="0"/>
              <a:t>目標位置含檔名</a:t>
            </a:r>
            <a:r>
              <a:rPr lang="en-US" altLang="zh-TW" sz="1300" dirty="0" smtClean="0"/>
              <a:t>", </a:t>
            </a:r>
            <a:r>
              <a:rPr lang="en-US" altLang="zh-TW" sz="1300" dirty="0"/>
              <a:t>1 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r>
              <a:rPr lang="en-US" altLang="zh-TW" sz="1300" dirty="0" smtClean="0"/>
              <a:t> 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US" altLang="zh-TW" sz="1300" dirty="0" smtClean="0"/>
              <a:t>(image.rows,image.cols,CV_8UC3,Scalar(0,0,0));</a:t>
            </a:r>
          </a:p>
          <a:p>
            <a:pPr marL="0" indent="0">
              <a:buNone/>
            </a:pPr>
            <a:r>
              <a:rPr lang="zh-TW" altLang="en-US" sz="1400" dirty="0" smtClean="0"/>
              <a:t>  </a:t>
            </a:r>
            <a:r>
              <a:rPr lang="en-US" altLang="zh-TW" sz="1400" dirty="0" smtClean="0"/>
              <a:t>Mat </a:t>
            </a:r>
            <a:r>
              <a:rPr lang="en-US" altLang="zh-TW" sz="1400" dirty="0"/>
              <a:t>edge(image.rows,image.cols,CV_8UC3,Scalar(0,0,0));</a:t>
            </a:r>
          </a:p>
          <a:p>
            <a:endParaRPr lang="zh-TW" altLang="en-US" sz="1400" dirty="0"/>
          </a:p>
          <a:p>
            <a:pPr marL="0" indent="0">
              <a:buNone/>
            </a:pPr>
            <a:r>
              <a:rPr lang="zh-TW" altLang="en-US" sz="1400" dirty="0"/>
              <a:t> 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cvtColor</a:t>
            </a:r>
            <a:r>
              <a:rPr lang="en-US" altLang="zh-TW" sz="1400" dirty="0"/>
              <a:t>(image,gray,CV_RGB2GRAY);</a:t>
            </a:r>
          </a:p>
          <a:p>
            <a:endParaRPr lang="zh-TW" altLang="en-US" sz="1400" dirty="0"/>
          </a:p>
          <a:p>
            <a:pPr marL="0" indent="0">
              <a:buNone/>
            </a:pPr>
            <a:r>
              <a:rPr lang="zh-TW" altLang="en-US" sz="1400" dirty="0"/>
              <a:t> </a:t>
            </a:r>
            <a:r>
              <a:rPr lang="zh-TW" altLang="en-US" sz="1400" dirty="0" smtClean="0"/>
              <a:t> </a:t>
            </a:r>
            <a:r>
              <a:rPr lang="en-US" altLang="zh-TW" sz="1400" dirty="0" err="1" smtClean="0"/>
              <a:t>int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edgeThresh</a:t>
            </a:r>
            <a:r>
              <a:rPr lang="en-US" altLang="zh-TW" sz="1400" dirty="0"/>
              <a:t> = 50;</a:t>
            </a:r>
          </a:p>
          <a:p>
            <a:pPr marL="0" indent="0">
              <a:buNone/>
            </a:pPr>
            <a:r>
              <a:rPr lang="zh-TW" altLang="en-US" sz="1400" dirty="0"/>
              <a:t> 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Canny(</a:t>
            </a:r>
            <a:r>
              <a:rPr lang="en-US" altLang="zh-TW" sz="1400" dirty="0" err="1" smtClean="0"/>
              <a:t>gray,edge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edgeThresh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edgeThresh</a:t>
            </a:r>
            <a:r>
              <a:rPr lang="en-US" altLang="zh-TW" sz="1400" dirty="0"/>
              <a:t>*3, 3);</a:t>
            </a:r>
          </a:p>
          <a:p>
            <a:pPr marL="0" indent="0">
              <a:buNone/>
            </a:pPr>
            <a:r>
              <a:rPr lang="zh-TW" altLang="en-US" sz="1400" dirty="0" smtClean="0"/>
              <a:t> </a:t>
            </a:r>
            <a:endParaRPr lang="zh-TW" altLang="en-US" sz="1400" dirty="0"/>
          </a:p>
          <a:p>
            <a:endParaRPr lang="zh-TW" altLang="en-US" sz="1400" dirty="0"/>
          </a:p>
          <a:p>
            <a:pPr marL="0" indent="0">
              <a:buNone/>
            </a:pPr>
            <a:r>
              <a:rPr lang="zh-TW" altLang="en-US" sz="1400" dirty="0"/>
              <a:t> 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imshow</a:t>
            </a:r>
            <a:r>
              <a:rPr lang="en-US" altLang="zh-TW" sz="1400" dirty="0"/>
              <a:t>( "image ", gray );</a:t>
            </a:r>
          </a:p>
          <a:p>
            <a:pPr marL="0" indent="0">
              <a:buNone/>
            </a:pPr>
            <a:r>
              <a:rPr lang="zh-TW" altLang="en-US" sz="1400" dirty="0"/>
              <a:t> 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imshow</a:t>
            </a:r>
            <a:r>
              <a:rPr lang="en-US" altLang="zh-TW" sz="1400" dirty="0"/>
              <a:t>( "Canny ", edge );</a:t>
            </a:r>
          </a:p>
          <a:p>
            <a:pPr marL="0" indent="0">
              <a:buNone/>
            </a:pPr>
            <a:r>
              <a:rPr lang="zh-TW" altLang="en-US" sz="1400" dirty="0"/>
              <a:t> </a:t>
            </a:r>
            <a:r>
              <a:rPr lang="zh-TW" altLang="en-US" sz="1400" dirty="0" smtClean="0"/>
              <a:t>  </a:t>
            </a:r>
            <a:r>
              <a:rPr lang="en-US" altLang="zh-TW" sz="1400" dirty="0" err="1" smtClean="0"/>
              <a:t>waitKey</a:t>
            </a:r>
            <a:r>
              <a:rPr lang="en-US" altLang="zh-TW" sz="1400" dirty="0" smtClean="0"/>
              <a:t>(0</a:t>
            </a:r>
            <a:r>
              <a:rPr lang="en-US" altLang="zh-TW" sz="1400" dirty="0"/>
              <a:t>); </a:t>
            </a:r>
          </a:p>
          <a:p>
            <a:pPr marL="0" indent="0">
              <a:buNone/>
            </a:pPr>
            <a:r>
              <a:rPr lang="zh-TW" altLang="en-US" sz="1400" dirty="0"/>
              <a:t> </a:t>
            </a:r>
            <a:r>
              <a:rPr lang="zh-TW" altLang="en-US" sz="1400" dirty="0" smtClean="0"/>
              <a:t>  </a:t>
            </a:r>
            <a:r>
              <a:rPr lang="en-US" altLang="zh-TW" sz="1400" dirty="0" smtClean="0"/>
              <a:t>return </a:t>
            </a:r>
            <a:r>
              <a:rPr lang="en-US" altLang="zh-TW" sz="1400" dirty="0"/>
              <a:t>0;</a:t>
            </a:r>
          </a:p>
          <a:p>
            <a:pPr marL="0" indent="0">
              <a:buNone/>
            </a:pPr>
            <a:r>
              <a:rPr lang="en-US" altLang="zh-TW" sz="1400" dirty="0"/>
              <a:t>}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Canny </a:t>
            </a:r>
            <a:r>
              <a:rPr lang="en-US" altLang="zh-TW" dirty="0" smtClean="0">
                <a:solidFill>
                  <a:schemeClr val="tx1"/>
                </a:solidFill>
              </a:rPr>
              <a:t>code 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84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 </a:t>
            </a:r>
            <a:r>
              <a:rPr lang="en-US" altLang="zh-TW" dirty="0" err="1">
                <a:solidFill>
                  <a:schemeClr val="tx1"/>
                </a:solidFill>
              </a:rPr>
              <a:t>HoughLines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499992" y="1412776"/>
            <a:ext cx="1728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 smtClean="0"/>
              <a:t>HoughLines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560" y="1412776"/>
            <a:ext cx="100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latin typeface="+mj-ea"/>
                <a:ea typeface="+mj-ea"/>
              </a:rPr>
              <a:t>Image</a:t>
            </a:r>
            <a:endParaRPr lang="zh-TW" altLang="en-US" sz="2000" b="1" dirty="0">
              <a:latin typeface="+mj-ea"/>
              <a:ea typeface="+mj-ea"/>
            </a:endParaRPr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98687"/>
            <a:ext cx="2815419" cy="296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53" y="1772816"/>
            <a:ext cx="287506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47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OpenCV:VC</a:t>
            </a:r>
            <a:r>
              <a:rPr lang="en-US" altLang="zh-TW" dirty="0" smtClean="0">
                <a:solidFill>
                  <a:schemeClr val="tx1"/>
                </a:solidFill>
              </a:rPr>
              <a:t>++</a:t>
            </a:r>
            <a:r>
              <a:rPr lang="zh-TW" altLang="en-US" dirty="0" smtClean="0">
                <a:solidFill>
                  <a:schemeClr val="tx1"/>
                </a:solidFill>
              </a:rPr>
              <a:t>目錄設定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5086350" cy="5419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1001"/>
            <a:ext cx="7992888" cy="540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向上箭號圖說文字 5"/>
          <p:cNvSpPr/>
          <p:nvPr/>
        </p:nvSpPr>
        <p:spPr>
          <a:xfrm>
            <a:off x="2771800" y="2852936"/>
            <a:ext cx="5688632" cy="2520280"/>
          </a:xfrm>
          <a:prstGeom prst="upArrow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rgbClr val="FF0000"/>
                </a:solidFill>
              </a:rPr>
              <a:t>Include</a:t>
            </a:r>
            <a:r>
              <a:rPr lang="zh-TW" altLang="en-US" b="1" dirty="0">
                <a:solidFill>
                  <a:srgbClr val="FF0000"/>
                </a:solidFill>
              </a:rPr>
              <a:t>目錄：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      </a:t>
            </a:r>
            <a:r>
              <a:rPr lang="en-US" altLang="zh-TW" dirty="0" smtClean="0">
                <a:solidFill>
                  <a:srgbClr val="FF0000"/>
                </a:solidFill>
              </a:rPr>
              <a:t>C</a:t>
            </a:r>
            <a:r>
              <a:rPr lang="en-US" altLang="zh-TW" dirty="0">
                <a:solidFill>
                  <a:srgbClr val="FF0000"/>
                </a:solidFill>
              </a:rPr>
              <a:t>:\OpenCV2.4\build\include;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      </a:t>
            </a:r>
            <a:r>
              <a:rPr lang="en-US" altLang="zh-TW" dirty="0" smtClean="0">
                <a:solidFill>
                  <a:srgbClr val="FF0000"/>
                </a:solidFill>
              </a:rPr>
              <a:t>C</a:t>
            </a:r>
            <a:r>
              <a:rPr lang="en-US" altLang="zh-TW" dirty="0">
                <a:solidFill>
                  <a:srgbClr val="FF0000"/>
                </a:solidFill>
              </a:rPr>
              <a:t>:\OpenCV2.4\build\include\opencv;</a:t>
            </a: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程式</a:t>
            </a:r>
            <a:r>
              <a:rPr lang="zh-TW" altLang="en-US" b="1" dirty="0">
                <a:solidFill>
                  <a:srgbClr val="FF0000"/>
                </a:solidFill>
              </a:rPr>
              <a:t>庫目錄：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       </a:t>
            </a:r>
            <a:r>
              <a:rPr lang="en-US" altLang="zh-TW" dirty="0" smtClean="0">
                <a:solidFill>
                  <a:srgbClr val="FF0000"/>
                </a:solidFill>
              </a:rPr>
              <a:t>C</a:t>
            </a:r>
            <a:r>
              <a:rPr lang="en-US" altLang="zh-TW" dirty="0">
                <a:solidFill>
                  <a:srgbClr val="FF0000"/>
                </a:solidFill>
              </a:rPr>
              <a:t>:\OpenCV2.4\build\x86\vc10\lib</a:t>
            </a:r>
            <a:r>
              <a:rPr lang="en-US" altLang="zh-TW" dirty="0" smtClean="0">
                <a:solidFill>
                  <a:srgbClr val="FF0000"/>
                </a:solidFill>
              </a:rPr>
              <a:t>;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20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/>
        </p:nvSpPr>
        <p:spPr>
          <a:xfrm>
            <a:off x="205730" y="1086852"/>
            <a:ext cx="8686800" cy="57711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/>
          </a:p>
          <a:p>
            <a:pPr marL="182880" lvl="1"/>
            <a:r>
              <a:rPr lang="en-US" altLang="zh-TW" b="1" dirty="0" err="1" smtClean="0"/>
              <a:t>HoughLines</a:t>
            </a:r>
            <a:endParaRPr lang="en-US" altLang="zh-TW" sz="1800" b="1" dirty="0" smtClean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 smtClean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 smtClean="0"/>
          </a:p>
          <a:p>
            <a:pPr marL="274320" lvl="1" indent="0">
              <a:lnSpc>
                <a:spcPct val="150000"/>
              </a:lnSpc>
              <a:buNone/>
            </a:pPr>
            <a:r>
              <a:rPr lang="zh-TW" altLang="en-US" sz="1800" b="1" dirty="0" smtClean="0"/>
              <a:t>   它</a:t>
            </a:r>
            <a:r>
              <a:rPr lang="zh-TW" altLang="en-US" sz="1800" b="1" dirty="0"/>
              <a:t>能給我們提供一組參數對</a:t>
            </a:r>
            <a:r>
              <a:rPr lang="en-US" altLang="zh-TW" sz="1800" b="1" dirty="0"/>
              <a:t>(</a:t>
            </a:r>
            <a:r>
              <a:rPr lang="el-GR" altLang="zh-TW" sz="1800" b="1" dirty="0"/>
              <a:t>ϴ</a:t>
            </a:r>
            <a:r>
              <a:rPr lang="en-US" altLang="zh-TW" sz="1800" b="1" dirty="0"/>
              <a:t>, r</a:t>
            </a:r>
            <a:r>
              <a:rPr lang="el-GR" altLang="zh-TW" sz="1800" b="1" dirty="0"/>
              <a:t> ϴ</a:t>
            </a:r>
            <a:r>
              <a:rPr lang="en-US" altLang="zh-TW" sz="1800" b="1" dirty="0"/>
              <a:t>)</a:t>
            </a:r>
            <a:r>
              <a:rPr lang="zh-TW" altLang="en-US" sz="1800" b="1" dirty="0"/>
              <a:t>的集合來表示檢測到的直線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zh-TW" altLang="en-US" sz="1800" b="1" dirty="0" smtClean="0"/>
              <a:t>   在</a:t>
            </a:r>
            <a:r>
              <a:rPr lang="en-US" altLang="zh-TW" sz="1800" b="1" dirty="0" err="1"/>
              <a:t>OpenCV</a:t>
            </a:r>
            <a:r>
              <a:rPr lang="en-US" altLang="zh-TW" sz="1800" b="1" dirty="0"/>
              <a:t> </a:t>
            </a:r>
            <a:r>
              <a:rPr lang="zh-TW" altLang="en-US" sz="1800" b="1" dirty="0"/>
              <a:t>中通過函數 </a:t>
            </a:r>
            <a:r>
              <a:rPr lang="en-US" altLang="zh-TW" sz="1800" b="1" dirty="0" err="1"/>
              <a:t>HoughLines</a:t>
            </a:r>
            <a:r>
              <a:rPr lang="en-US" altLang="zh-TW" sz="1800" b="1" dirty="0"/>
              <a:t> </a:t>
            </a:r>
            <a:r>
              <a:rPr lang="zh-TW" altLang="en-US" sz="1800" b="1" dirty="0"/>
              <a:t>來</a:t>
            </a:r>
            <a:r>
              <a:rPr lang="zh-TW" altLang="en-US" sz="1800" b="1" dirty="0" smtClean="0"/>
              <a:t>實現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image:</a:t>
            </a:r>
            <a:r>
              <a:rPr lang="zh-TW" altLang="en-US" sz="1800" b="1" dirty="0"/>
              <a:t>邊緣檢測的輸出圖像</a:t>
            </a:r>
            <a:r>
              <a:rPr lang="en-US" altLang="zh-TW" sz="1800" b="1" dirty="0"/>
              <a:t>. </a:t>
            </a:r>
            <a:r>
              <a:rPr lang="zh-TW" altLang="en-US" sz="1800" b="1" dirty="0"/>
              <a:t>它應該是個灰度圖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line:</a:t>
            </a:r>
            <a:r>
              <a:rPr lang="zh-TW" altLang="en-US" sz="1800" b="1" dirty="0"/>
              <a:t>儲存著檢測到的直線的參數對</a:t>
            </a:r>
            <a:r>
              <a:rPr lang="en-US" altLang="zh-TW" sz="1800" b="1" dirty="0"/>
              <a:t>(</a:t>
            </a:r>
            <a:r>
              <a:rPr lang="en-US" altLang="zh-TW" sz="1800" b="1" dirty="0" smtClean="0"/>
              <a:t>r</a:t>
            </a:r>
            <a:r>
              <a:rPr lang="el-GR" altLang="zh-TW" sz="1800" b="1" dirty="0"/>
              <a:t> </a:t>
            </a:r>
            <a:r>
              <a:rPr lang="en-US" altLang="zh-TW" sz="1800" b="1" dirty="0"/>
              <a:t>, </a:t>
            </a:r>
            <a:r>
              <a:rPr lang="el-GR" altLang="zh-TW" sz="1800" b="1" dirty="0" smtClean="0"/>
              <a:t>ϴ</a:t>
            </a:r>
            <a:r>
              <a:rPr lang="en-US" altLang="zh-TW" sz="1800" b="1" dirty="0" smtClean="0"/>
              <a:t>) </a:t>
            </a:r>
            <a:r>
              <a:rPr lang="zh-TW" altLang="en-US" sz="1800" b="1" dirty="0"/>
              <a:t>的容器</a:t>
            </a:r>
            <a:r>
              <a:rPr lang="zh-TW" altLang="en-US" sz="1600" b="1" dirty="0">
                <a:solidFill>
                  <a:srgbClr val="FF0000"/>
                </a:solidFill>
              </a:rPr>
              <a:t>* </a:t>
            </a:r>
            <a:r>
              <a:rPr lang="en-US" altLang="zh-TW" sz="1600" b="1" dirty="0">
                <a:solidFill>
                  <a:srgbClr val="FF0000"/>
                </a:solidFill>
              </a:rPr>
              <a:t>rho : </a:t>
            </a:r>
            <a:r>
              <a:rPr lang="zh-TW" altLang="en-US" sz="1600" b="1" dirty="0">
                <a:solidFill>
                  <a:srgbClr val="FF0000"/>
                </a:solidFill>
              </a:rPr>
              <a:t>參數極徑</a:t>
            </a:r>
            <a:r>
              <a:rPr lang="en-US" altLang="zh-TW" sz="1600" b="1" dirty="0">
                <a:solidFill>
                  <a:srgbClr val="FF0000"/>
                </a:solidFill>
              </a:rPr>
              <a:t>r </a:t>
            </a:r>
            <a:r>
              <a:rPr lang="zh-TW" altLang="en-US" sz="1600" b="1" dirty="0">
                <a:solidFill>
                  <a:srgbClr val="FF0000"/>
                </a:solidFill>
              </a:rPr>
              <a:t>以像素值為單位的分辨</a:t>
            </a:r>
            <a:r>
              <a:rPr lang="zh-TW" altLang="en-US" sz="1600" b="1" dirty="0" smtClean="0">
                <a:solidFill>
                  <a:srgbClr val="FF0000"/>
                </a:solidFill>
              </a:rPr>
              <a:t>率，</a:t>
            </a:r>
            <a:r>
              <a:rPr lang="en-US" altLang="zh-TW" sz="1600" b="1" dirty="0" smtClean="0">
                <a:solidFill>
                  <a:srgbClr val="FF0000"/>
                </a:solidFill>
              </a:rPr>
              <a:t> </a:t>
            </a:r>
            <a:r>
              <a:rPr lang="zh-TW" altLang="en-US" sz="1600" b="1" dirty="0">
                <a:solidFill>
                  <a:srgbClr val="FF0000"/>
                </a:solidFill>
              </a:rPr>
              <a:t>我們使用</a:t>
            </a:r>
            <a:r>
              <a:rPr lang="en-US" altLang="zh-TW" sz="1600" b="1" dirty="0">
                <a:solidFill>
                  <a:srgbClr val="FF0000"/>
                </a:solidFill>
              </a:rPr>
              <a:t>1 </a:t>
            </a:r>
            <a:r>
              <a:rPr lang="zh-TW" altLang="en-US" sz="1600" b="1" dirty="0" smtClean="0">
                <a:solidFill>
                  <a:srgbClr val="FF0000"/>
                </a:solidFill>
              </a:rPr>
              <a:t>像素</a:t>
            </a:r>
            <a:endParaRPr lang="en-US" altLang="zh-TW" sz="1600" b="1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TW" sz="1800" b="1" dirty="0"/>
              <a:t>theta:</a:t>
            </a:r>
            <a:r>
              <a:rPr lang="zh-TW" altLang="en-US" sz="1800" b="1" dirty="0"/>
              <a:t>參數極</a:t>
            </a:r>
            <a:r>
              <a:rPr lang="zh-TW" altLang="en-US" sz="1800" b="1" dirty="0" smtClean="0"/>
              <a:t>角</a:t>
            </a:r>
            <a:r>
              <a:rPr lang="el-GR" altLang="zh-TW" sz="1800" b="1" dirty="0"/>
              <a:t>ϴ</a:t>
            </a:r>
            <a:r>
              <a:rPr lang="zh-TW" altLang="en-US" sz="1800" b="1" dirty="0" smtClean="0"/>
              <a:t>以</a:t>
            </a:r>
            <a:r>
              <a:rPr lang="zh-TW" altLang="en-US" sz="1800" b="1" dirty="0"/>
              <a:t>弧度為單位的分辨</a:t>
            </a:r>
            <a:r>
              <a:rPr lang="zh-TW" altLang="en-US" sz="1800" b="1" dirty="0" smtClean="0"/>
              <a:t>率，我們</a:t>
            </a:r>
            <a:r>
              <a:rPr lang="zh-TW" altLang="en-US" sz="1800" b="1" dirty="0"/>
              <a:t>使用</a:t>
            </a:r>
            <a:r>
              <a:rPr lang="en-US" altLang="zh-TW" sz="1800" b="1" dirty="0"/>
              <a:t>1</a:t>
            </a:r>
            <a:r>
              <a:rPr lang="zh-TW" altLang="en-US" sz="1800" b="1" dirty="0"/>
              <a:t>度</a:t>
            </a:r>
            <a:r>
              <a:rPr lang="en-US" altLang="zh-TW" sz="1800" b="1" dirty="0"/>
              <a:t>(</a:t>
            </a:r>
            <a:r>
              <a:rPr lang="zh-TW" altLang="en-US" sz="1800" b="1" dirty="0"/>
              <a:t>即</a:t>
            </a:r>
            <a:r>
              <a:rPr lang="en-US" altLang="zh-TW" sz="1800" b="1" dirty="0" smtClean="0"/>
              <a:t>CV_PI/180)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/>
              <a:t>threshold:</a:t>
            </a:r>
            <a:r>
              <a:rPr lang="zh-TW" altLang="en-US" sz="1800" b="1" dirty="0" smtClean="0"/>
              <a:t>要</a:t>
            </a:r>
            <a:r>
              <a:rPr lang="en-US" altLang="zh-TW" sz="1800" b="1" dirty="0" smtClean="0"/>
              <a:t>”</a:t>
            </a:r>
            <a:r>
              <a:rPr lang="zh-TW" altLang="en-US" sz="1800" b="1" dirty="0" smtClean="0"/>
              <a:t>檢測</a:t>
            </a:r>
            <a:r>
              <a:rPr lang="en-US" altLang="zh-TW" sz="1800" b="1" dirty="0" smtClean="0"/>
              <a:t>”</a:t>
            </a:r>
            <a:r>
              <a:rPr lang="zh-TW" altLang="en-US" sz="1800" b="1" dirty="0" smtClean="0"/>
              <a:t> </a:t>
            </a:r>
            <a:r>
              <a:rPr lang="zh-TW" altLang="en-US" sz="1800" b="1" dirty="0"/>
              <a:t>一條直線所需最少的的曲線交點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CN" sz="1800" b="1" dirty="0" err="1"/>
              <a:t>srn</a:t>
            </a:r>
            <a:r>
              <a:rPr lang="en-US" altLang="zh-CN" sz="1800" b="1" dirty="0"/>
              <a:t> and </a:t>
            </a:r>
            <a:r>
              <a:rPr lang="en-US" altLang="zh-CN" sz="1800" b="1" dirty="0" err="1"/>
              <a:t>stn</a:t>
            </a:r>
            <a:r>
              <a:rPr lang="en-US" altLang="zh-TW" sz="1800" b="1" dirty="0" smtClean="0"/>
              <a:t>:</a:t>
            </a:r>
            <a:r>
              <a:rPr lang="zh-TW" altLang="en-US" sz="1800" b="1" dirty="0"/>
              <a:t>參數默認為</a:t>
            </a:r>
            <a:r>
              <a:rPr lang="en-US" altLang="zh-TW" sz="1800" b="1" dirty="0" smtClean="0"/>
              <a:t>0</a:t>
            </a:r>
          </a:p>
        </p:txBody>
      </p:sp>
      <p:sp>
        <p:nvSpPr>
          <p:cNvPr id="5" name="矩形 4"/>
          <p:cNvSpPr/>
          <p:nvPr/>
        </p:nvSpPr>
        <p:spPr>
          <a:xfrm>
            <a:off x="750048" y="1916832"/>
            <a:ext cx="7488832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void </a:t>
            </a:r>
            <a:r>
              <a:rPr lang="en-US" altLang="zh-TW" dirty="0" err="1"/>
              <a:t>HoughLines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7030A0"/>
                </a:solidFill>
              </a:rPr>
              <a:t>InputArray</a:t>
            </a:r>
            <a:r>
              <a:rPr lang="en-US" altLang="zh-TW" dirty="0">
                <a:solidFill>
                  <a:srgbClr val="7030A0"/>
                </a:solidFill>
              </a:rPr>
              <a:t> image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7030A0"/>
                </a:solidFill>
              </a:rPr>
              <a:t>OutputArray</a:t>
            </a:r>
            <a:r>
              <a:rPr lang="en-US" altLang="zh-TW" dirty="0">
                <a:solidFill>
                  <a:srgbClr val="7030A0"/>
                </a:solidFill>
              </a:rPr>
              <a:t> lines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double rho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50"/>
                </a:solidFill>
              </a:rPr>
              <a:t>double theta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chemeClr val="accent6"/>
                </a:solidFill>
              </a:rPr>
              <a:t>int</a:t>
            </a:r>
            <a:r>
              <a:rPr lang="en-US" altLang="zh-TW" dirty="0">
                <a:solidFill>
                  <a:schemeClr val="accent6"/>
                </a:solidFill>
              </a:rPr>
              <a:t> threshold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 double </a:t>
            </a:r>
            <a:r>
              <a:rPr lang="en-US" altLang="zh-TW" b="1" dirty="0" err="1">
                <a:solidFill>
                  <a:srgbClr val="FF0000"/>
                </a:solidFill>
              </a:rPr>
              <a:t>srn</a:t>
            </a:r>
            <a:r>
              <a:rPr lang="en-US" altLang="zh-TW" dirty="0">
                <a:solidFill>
                  <a:srgbClr val="FF0000"/>
                </a:solidFill>
              </a:rPr>
              <a:t>=0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double </a:t>
            </a:r>
            <a:r>
              <a:rPr lang="en-US" altLang="zh-TW" b="1" dirty="0" err="1">
                <a:solidFill>
                  <a:srgbClr val="FF0000"/>
                </a:solidFill>
              </a:rPr>
              <a:t>stn</a:t>
            </a:r>
            <a:r>
              <a:rPr lang="en-US" altLang="zh-TW" dirty="0">
                <a:solidFill>
                  <a:srgbClr val="FF0000"/>
                </a:solidFill>
              </a:rPr>
              <a:t>=0</a:t>
            </a:r>
            <a:r>
              <a:rPr lang="en-US" altLang="zh-TW" dirty="0"/>
              <a:t> 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)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HoughLines</a:t>
            </a:r>
            <a:r>
              <a:rPr lang="en-US" altLang="zh-TW" dirty="0" smtClean="0">
                <a:solidFill>
                  <a:schemeClr val="tx1"/>
                </a:solidFill>
              </a:rPr>
              <a:t> step (1)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25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/>
        </p:nvSpPr>
        <p:spPr>
          <a:xfrm>
            <a:off x="205730" y="1086852"/>
            <a:ext cx="8686800" cy="57711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/>
          </a:p>
          <a:p>
            <a:pPr marL="182880" lvl="1"/>
            <a:r>
              <a:rPr lang="en-US" altLang="zh-TW" b="1" dirty="0" err="1"/>
              <a:t>HoughLinesP</a:t>
            </a:r>
            <a:endParaRPr lang="en-US" altLang="zh-TW" sz="1800" b="1" dirty="0" smtClean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 smtClean="0"/>
          </a:p>
          <a:p>
            <a:pPr marL="274320" lvl="1" indent="0">
              <a:lnSpc>
                <a:spcPct val="150000"/>
              </a:lnSpc>
              <a:buNone/>
            </a:pPr>
            <a:r>
              <a:rPr lang="zh-TW" altLang="en-US" sz="1800" b="1" dirty="0"/>
              <a:t> </a:t>
            </a:r>
            <a:r>
              <a:rPr lang="zh-TW" altLang="en-US" sz="1800" b="1" dirty="0" smtClean="0"/>
              <a:t>  這</a:t>
            </a:r>
            <a:r>
              <a:rPr lang="zh-TW" altLang="en-US" sz="1800" b="1" dirty="0"/>
              <a:t>是執行起來效率更高的霍夫線變換</a:t>
            </a:r>
            <a:r>
              <a:rPr lang="en-US" altLang="zh-TW" sz="1800" b="1" dirty="0"/>
              <a:t>. </a:t>
            </a:r>
            <a:r>
              <a:rPr lang="zh-TW" altLang="en-US" sz="1800" b="1" dirty="0"/>
              <a:t>它輸出檢測到的直線的端點</a:t>
            </a:r>
            <a:r>
              <a:rPr lang="en-US" altLang="zh-TW" sz="1800" b="1" dirty="0"/>
              <a:t>(</a:t>
            </a:r>
            <a:r>
              <a:rPr lang="en-US" altLang="zh-TW" sz="1800" b="1" dirty="0" smtClean="0"/>
              <a:t>x0, y0, x1, y1})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zh-TW" altLang="en-US" sz="1800" b="1" dirty="0"/>
              <a:t> </a:t>
            </a:r>
            <a:r>
              <a:rPr lang="zh-TW" altLang="en-US" sz="1800" b="1" dirty="0" smtClean="0"/>
              <a:t>  在</a:t>
            </a:r>
            <a:r>
              <a:rPr lang="en-US" altLang="zh-TW" sz="1800" b="1" dirty="0" err="1"/>
              <a:t>OpenCV</a:t>
            </a:r>
            <a:r>
              <a:rPr lang="en-US" altLang="zh-TW" sz="1800" b="1" dirty="0"/>
              <a:t> </a:t>
            </a:r>
            <a:r>
              <a:rPr lang="zh-TW" altLang="en-US" sz="1800" b="1" dirty="0"/>
              <a:t>中它通過函數 </a:t>
            </a:r>
            <a:r>
              <a:rPr lang="en-US" altLang="zh-TW" sz="1800" b="1" dirty="0" err="1"/>
              <a:t>HoughLinesP</a:t>
            </a:r>
            <a:r>
              <a:rPr lang="en-US" altLang="zh-TW" sz="1800" b="1" dirty="0"/>
              <a:t> </a:t>
            </a:r>
            <a:r>
              <a:rPr lang="zh-TW" altLang="en-US" sz="1800" b="1" dirty="0"/>
              <a:t>來</a:t>
            </a:r>
            <a:r>
              <a:rPr lang="zh-TW" altLang="en-US" sz="1800" b="1" dirty="0" smtClean="0"/>
              <a:t>實現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image:</a:t>
            </a:r>
            <a:r>
              <a:rPr lang="zh-TW" altLang="en-US" sz="1800" b="1" dirty="0"/>
              <a:t>邊緣檢測的輸出圖像</a:t>
            </a:r>
            <a:r>
              <a:rPr lang="en-US" altLang="zh-TW" sz="1800" b="1" dirty="0"/>
              <a:t>. </a:t>
            </a:r>
            <a:r>
              <a:rPr lang="zh-TW" altLang="en-US" sz="1800" b="1" dirty="0"/>
              <a:t>它應該是個灰度圖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lines:</a:t>
            </a:r>
            <a:r>
              <a:rPr lang="zh-TW" altLang="en-US" sz="1800" b="1" dirty="0"/>
              <a:t>儲存著檢測到的直線的參數</a:t>
            </a:r>
            <a:r>
              <a:rPr lang="zh-TW" altLang="en-US" sz="1800" b="1" dirty="0" smtClean="0"/>
              <a:t>對</a:t>
            </a:r>
            <a:r>
              <a:rPr lang="en-US" altLang="zh-TW" sz="1800" b="1" dirty="0" smtClean="0"/>
              <a:t>(</a:t>
            </a:r>
            <a:r>
              <a:rPr lang="en-US" altLang="zh-TW" sz="1800" b="1" dirty="0" err="1" smtClean="0"/>
              <a:t>Xstart</a:t>
            </a:r>
            <a:r>
              <a:rPr lang="en-US" altLang="zh-TW" sz="1800" b="1" dirty="0" smtClean="0"/>
              <a:t>, </a:t>
            </a:r>
            <a:r>
              <a:rPr lang="en-US" altLang="zh-TW" sz="1800" b="1" dirty="0" err="1" smtClean="0"/>
              <a:t>Yend</a:t>
            </a:r>
            <a:r>
              <a:rPr lang="en-US" altLang="zh-TW" sz="1800" b="1" dirty="0" smtClean="0"/>
              <a:t>, </a:t>
            </a:r>
            <a:r>
              <a:rPr lang="en-US" altLang="zh-TW" sz="1800" b="1" dirty="0" err="1" smtClean="0"/>
              <a:t>Xstart</a:t>
            </a:r>
            <a:r>
              <a:rPr lang="en-US" altLang="zh-TW" sz="1800" b="1" dirty="0" smtClean="0"/>
              <a:t>, </a:t>
            </a:r>
            <a:r>
              <a:rPr lang="en-US" altLang="zh-TW" sz="1800" b="1" dirty="0" err="1" smtClean="0"/>
              <a:t>Yend</a:t>
            </a:r>
            <a:r>
              <a:rPr lang="en-US" altLang="zh-TW" sz="1800" b="1" dirty="0" smtClean="0"/>
              <a:t>)</a:t>
            </a:r>
            <a:r>
              <a:rPr lang="zh-TW" altLang="en-US" sz="1800" b="1" dirty="0" smtClean="0"/>
              <a:t>的容器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/>
              <a:t>rho</a:t>
            </a:r>
            <a:r>
              <a:rPr lang="en-US" altLang="zh-TW" sz="1800" b="1" dirty="0" smtClean="0"/>
              <a:t>:</a:t>
            </a:r>
            <a:r>
              <a:rPr lang="zh-TW" altLang="en-US" sz="1800" b="1" dirty="0"/>
              <a:t>參數極徑</a:t>
            </a:r>
            <a:r>
              <a:rPr lang="en-US" altLang="zh-TW" sz="1800" b="1" dirty="0"/>
              <a:t>r </a:t>
            </a:r>
            <a:r>
              <a:rPr lang="zh-TW" altLang="en-US" sz="1800" b="1" dirty="0"/>
              <a:t>以像素值為單位的分辨</a:t>
            </a:r>
            <a:r>
              <a:rPr lang="zh-TW" altLang="en-US" sz="1800" b="1" dirty="0" smtClean="0"/>
              <a:t>率，我們</a:t>
            </a:r>
            <a:r>
              <a:rPr lang="zh-TW" altLang="en-US" sz="1800" b="1" dirty="0"/>
              <a:t>使用</a:t>
            </a:r>
            <a:r>
              <a:rPr lang="en-US" altLang="zh-TW" sz="1800" b="1" dirty="0"/>
              <a:t>1 </a:t>
            </a:r>
            <a:r>
              <a:rPr lang="zh-TW" altLang="en-US" sz="1800" b="1" dirty="0" smtClean="0"/>
              <a:t>像素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/>
              <a:t>theta</a:t>
            </a:r>
            <a:r>
              <a:rPr lang="en-US" altLang="zh-TW" sz="1800" b="1" dirty="0" smtClean="0"/>
              <a:t>:</a:t>
            </a:r>
            <a:r>
              <a:rPr lang="zh-TW" altLang="en-US" sz="1800" b="1" dirty="0"/>
              <a:t>參數極角</a:t>
            </a:r>
            <a:r>
              <a:rPr lang="el-GR" altLang="zh-TW" sz="1800" b="1" dirty="0"/>
              <a:t>ϴ</a:t>
            </a:r>
            <a:r>
              <a:rPr lang="zh-TW" altLang="en-US" sz="1800" b="1" dirty="0"/>
              <a:t>以弧度為單位的分辨率，我們使用</a:t>
            </a:r>
            <a:r>
              <a:rPr lang="en-US" altLang="zh-TW" sz="1800" b="1" dirty="0"/>
              <a:t>1</a:t>
            </a:r>
            <a:r>
              <a:rPr lang="zh-TW" altLang="en-US" sz="1800" b="1" dirty="0"/>
              <a:t>度</a:t>
            </a:r>
            <a:r>
              <a:rPr lang="en-US" altLang="zh-TW" sz="1800" b="1" dirty="0"/>
              <a:t>(</a:t>
            </a:r>
            <a:r>
              <a:rPr lang="zh-TW" altLang="en-US" sz="1800" b="1" dirty="0"/>
              <a:t>即</a:t>
            </a:r>
            <a:r>
              <a:rPr lang="en-US" altLang="zh-TW" sz="1800" b="1" dirty="0"/>
              <a:t>CV_PI/180</a:t>
            </a:r>
            <a:r>
              <a:rPr lang="en-US" altLang="zh-TW" sz="1800" b="1" dirty="0" smtClean="0"/>
              <a:t>)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threshold:</a:t>
            </a:r>
            <a:r>
              <a:rPr lang="zh-TW" altLang="en-US" sz="1800" b="1" dirty="0" smtClean="0"/>
              <a:t>要</a:t>
            </a:r>
            <a:r>
              <a:rPr lang="en-US" altLang="zh-TW" sz="1800" b="1" dirty="0" smtClean="0"/>
              <a:t>”</a:t>
            </a:r>
            <a:r>
              <a:rPr lang="zh-TW" altLang="en-US" sz="1800" b="1" dirty="0" smtClean="0"/>
              <a:t>檢測</a:t>
            </a:r>
            <a:r>
              <a:rPr lang="en-US" altLang="zh-TW" sz="1800" b="1" dirty="0" smtClean="0"/>
              <a:t>”</a:t>
            </a:r>
            <a:r>
              <a:rPr lang="zh-TW" altLang="en-US" sz="1800" b="1" dirty="0" smtClean="0"/>
              <a:t> </a:t>
            </a:r>
            <a:r>
              <a:rPr lang="zh-TW" altLang="en-US" sz="1800" b="1" dirty="0"/>
              <a:t>一條直線所需最少的的曲線</a:t>
            </a:r>
            <a:r>
              <a:rPr lang="zh-TW" altLang="en-US" sz="1800" b="1" dirty="0" smtClean="0"/>
              <a:t>交點</a:t>
            </a:r>
            <a:endParaRPr lang="en-US" altLang="zh-TW" sz="17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TW" sz="1700" b="1" dirty="0" err="1" smtClean="0"/>
              <a:t>minLinLength</a:t>
            </a:r>
            <a:r>
              <a:rPr lang="en-US" altLang="zh-TW" sz="1700" b="1" dirty="0"/>
              <a:t>: </a:t>
            </a:r>
            <a:r>
              <a:rPr lang="zh-TW" altLang="en-US" sz="1700" b="1" dirty="0"/>
              <a:t>能組成一條直線的最少點的</a:t>
            </a:r>
            <a:r>
              <a:rPr lang="zh-TW" altLang="en-US" sz="1700" b="1" dirty="0" smtClean="0"/>
              <a:t>數量，點</a:t>
            </a:r>
            <a:r>
              <a:rPr lang="zh-TW" altLang="en-US" sz="1700" b="1" dirty="0"/>
              <a:t>數量不足的直線將被</a:t>
            </a:r>
            <a:r>
              <a:rPr lang="zh-TW" altLang="en-US" sz="1700" b="1" dirty="0" smtClean="0"/>
              <a:t>拋棄</a:t>
            </a:r>
            <a:endParaRPr lang="en-US" altLang="zh-TW" sz="1700" b="1" dirty="0" smtClean="0"/>
          </a:p>
          <a:p>
            <a:pPr lvl="1">
              <a:lnSpc>
                <a:spcPct val="150000"/>
              </a:lnSpc>
            </a:pPr>
            <a:r>
              <a:rPr lang="en-US" altLang="zh-CN" sz="1800" b="1" dirty="0" err="1"/>
              <a:t>maxLineGap</a:t>
            </a:r>
            <a:r>
              <a:rPr lang="en-US" altLang="zh-TW" sz="1800" b="1" dirty="0" smtClean="0"/>
              <a:t>:</a:t>
            </a:r>
            <a:r>
              <a:rPr lang="zh-TW" altLang="en-US" sz="1800" b="1" dirty="0"/>
              <a:t>能被認為在一條直線上的亮點的最大距離</a:t>
            </a:r>
            <a:endParaRPr lang="en-US" altLang="zh-TW" sz="18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729003" y="1713582"/>
            <a:ext cx="7488832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void </a:t>
            </a:r>
            <a:r>
              <a:rPr lang="en-US" altLang="zh-TW" dirty="0" err="1"/>
              <a:t>HoughLines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7030A0"/>
                </a:solidFill>
              </a:rPr>
              <a:t>InputArray</a:t>
            </a:r>
            <a:r>
              <a:rPr lang="en-US" altLang="zh-TW" dirty="0">
                <a:solidFill>
                  <a:srgbClr val="7030A0"/>
                </a:solidFill>
              </a:rPr>
              <a:t> image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7030A0"/>
                </a:solidFill>
              </a:rPr>
              <a:t>OutputArray</a:t>
            </a:r>
            <a:r>
              <a:rPr lang="en-US" altLang="zh-TW" dirty="0">
                <a:solidFill>
                  <a:srgbClr val="7030A0"/>
                </a:solidFill>
              </a:rPr>
              <a:t> lines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double rho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50"/>
                </a:solidFill>
              </a:rPr>
              <a:t>double theta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chemeClr val="accent6"/>
                </a:solidFill>
              </a:rPr>
              <a:t>int</a:t>
            </a:r>
            <a:r>
              <a:rPr lang="en-US" altLang="zh-TW" dirty="0">
                <a:solidFill>
                  <a:schemeClr val="accent6"/>
                </a:solidFill>
              </a:rPr>
              <a:t> threshold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double </a:t>
            </a:r>
            <a:r>
              <a:rPr lang="en-US" altLang="zh-TW" b="1" dirty="0" err="1" smtClean="0">
                <a:solidFill>
                  <a:srgbClr val="FF0000"/>
                </a:solidFill>
              </a:rPr>
              <a:t>minLineLength</a:t>
            </a:r>
            <a:r>
              <a:rPr lang="en-US" altLang="zh-TW" dirty="0" smtClean="0">
                <a:solidFill>
                  <a:srgbClr val="FF0000"/>
                </a:solidFill>
              </a:rPr>
              <a:t>=0</a:t>
            </a:r>
            <a:r>
              <a:rPr lang="en-US" altLang="zh-TW" dirty="0" smtClean="0"/>
              <a:t>,</a:t>
            </a:r>
            <a:r>
              <a:rPr lang="en-US" altLang="zh-TW" dirty="0" smtClean="0">
                <a:solidFill>
                  <a:srgbClr val="FF0000"/>
                </a:solidFill>
              </a:rPr>
              <a:t> double</a:t>
            </a:r>
            <a:r>
              <a:rPr lang="en-US" altLang="zh-TW" dirty="0">
                <a:solidFill>
                  <a:srgbClr val="FF0000"/>
                </a:solidFill>
              </a:rPr>
              <a:t> </a:t>
            </a:r>
            <a:r>
              <a:rPr lang="en-US" altLang="zh-TW" b="1" dirty="0" err="1">
                <a:solidFill>
                  <a:srgbClr val="FF0000"/>
                </a:solidFill>
              </a:rPr>
              <a:t>maxLineGap</a:t>
            </a:r>
            <a:r>
              <a:rPr lang="en-US" altLang="zh-TW" dirty="0">
                <a:solidFill>
                  <a:srgbClr val="FF0000"/>
                </a:solidFill>
              </a:rPr>
              <a:t>=0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)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HoughLines</a:t>
            </a:r>
            <a:r>
              <a:rPr lang="en-US" altLang="zh-TW" dirty="0" smtClean="0">
                <a:solidFill>
                  <a:schemeClr val="tx1"/>
                </a:solidFill>
              </a:rPr>
              <a:t> step (2)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54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51574" y="1124744"/>
            <a:ext cx="853522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300" dirty="0">
                <a:solidFill>
                  <a:srgbClr val="0070C0"/>
                </a:solidFill>
              </a:rPr>
              <a:t> </a:t>
            </a:r>
            <a:endParaRPr lang="en-US" altLang="zh-TW" sz="13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sz="1300" dirty="0" err="1" smtClean="0">
                <a:solidFill>
                  <a:srgbClr val="0070C0"/>
                </a:solidFill>
              </a:rPr>
              <a:t>int</a:t>
            </a:r>
            <a:r>
              <a:rPr lang="en-US" altLang="zh-TW" sz="1300" dirty="0" smtClean="0">
                <a:solidFill>
                  <a:srgbClr val="0070C0"/>
                </a:solidFill>
              </a:rPr>
              <a:t> </a:t>
            </a:r>
            <a:r>
              <a:rPr lang="en-US" altLang="zh-TW" sz="1300" dirty="0"/>
              <a:t>main()</a:t>
            </a:r>
          </a:p>
          <a:p>
            <a:pPr marL="0" indent="0">
              <a:buNone/>
            </a:pPr>
            <a:r>
              <a:rPr lang="en-US" altLang="zh-TW" sz="1300" dirty="0" smtClean="0"/>
              <a:t>{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7030A0"/>
                </a:solidFill>
              </a:rPr>
              <a:t>image</a:t>
            </a:r>
            <a:r>
              <a:rPr lang="en-US" altLang="zh-TW" sz="1300" dirty="0" smtClean="0"/>
              <a:t>=</a:t>
            </a:r>
            <a:r>
              <a:rPr lang="en-US" altLang="zh-TW" sz="1300" dirty="0" err="1" smtClean="0"/>
              <a:t>imread</a:t>
            </a:r>
            <a:r>
              <a:rPr lang="en-US" altLang="zh-TW" sz="1300" dirty="0" smtClean="0"/>
              <a:t>("</a:t>
            </a:r>
            <a:r>
              <a:rPr lang="zh-TW" altLang="en-US" sz="1300" dirty="0"/>
              <a:t>目標位置含檔名</a:t>
            </a:r>
            <a:r>
              <a:rPr lang="en-US" altLang="zh-TW" sz="1300" dirty="0" smtClean="0"/>
              <a:t>", </a:t>
            </a:r>
            <a:r>
              <a:rPr lang="en-US" altLang="zh-TW" sz="1300" dirty="0"/>
              <a:t>1 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endParaRPr lang="en-US" altLang="zh-TW" sz="1300" dirty="0" smtClean="0"/>
          </a:p>
          <a:p>
            <a:pPr marL="0" indent="0">
              <a:buNone/>
            </a:pPr>
            <a:r>
              <a:rPr lang="en-US" altLang="zh-TW" sz="1300" dirty="0" smtClean="0"/>
              <a:t>  </a:t>
            </a:r>
            <a:r>
              <a:rPr lang="en-US" altLang="zh-TW" sz="1400" dirty="0"/>
              <a:t>Mat gray(image.rows,image.cols,CV_8UC3,Scalar(0,0,0));</a:t>
            </a:r>
          </a:p>
          <a:p>
            <a:pPr marL="0" indent="0">
              <a:buNone/>
            </a:pPr>
            <a:r>
              <a:rPr lang="en-US" altLang="zh-TW" sz="1400" dirty="0" smtClean="0"/>
              <a:t>  </a:t>
            </a:r>
            <a:r>
              <a:rPr lang="en-US" altLang="zh-TW" sz="1400" dirty="0"/>
              <a:t>Mat edge(image.rows,image.cols,CV_8UC3,Scalar(0,0,0));</a:t>
            </a:r>
          </a:p>
          <a:p>
            <a:pPr marL="0" indent="0">
              <a:buNone/>
            </a:pPr>
            <a:r>
              <a:rPr lang="en-US" altLang="zh-TW" sz="1400" dirty="0"/>
              <a:t>  Mat </a:t>
            </a:r>
            <a:r>
              <a:rPr lang="en-US" altLang="zh-TW" sz="1400" dirty="0" err="1"/>
              <a:t>color_dst</a:t>
            </a:r>
            <a:r>
              <a:rPr lang="en-US" altLang="zh-TW" sz="1400" dirty="0"/>
              <a:t>(image.rows,image.cols,CV_8UC3,Scalar(0,0,0));</a:t>
            </a:r>
          </a:p>
          <a:p>
            <a:endParaRPr lang="zh-TW" altLang="en-US" sz="1400" dirty="0"/>
          </a:p>
          <a:p>
            <a:pPr marL="0" indent="0">
              <a:buNone/>
            </a:pPr>
            <a:r>
              <a:rPr lang="en-US" altLang="zh-TW" sz="1400" dirty="0"/>
              <a:t>  </a:t>
            </a:r>
            <a:r>
              <a:rPr lang="en-US" altLang="zh-TW" sz="1400" dirty="0" err="1"/>
              <a:t>cvtColor</a:t>
            </a:r>
            <a:r>
              <a:rPr lang="en-US" altLang="zh-TW" sz="1400" dirty="0"/>
              <a:t>(image,gray,CV_RGB2GRAY);</a:t>
            </a:r>
          </a:p>
          <a:p>
            <a:endParaRPr lang="zh-TW" altLang="en-US" sz="1400" dirty="0"/>
          </a:p>
          <a:p>
            <a:pPr marL="0" indent="0">
              <a:buNone/>
            </a:pPr>
            <a:r>
              <a:rPr lang="en-US" altLang="zh-TW" sz="1400" dirty="0"/>
              <a:t>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</a:t>
            </a:r>
            <a:r>
              <a:rPr lang="en-US" altLang="zh-TW" sz="1400" dirty="0" err="1"/>
              <a:t>edgeThresh</a:t>
            </a:r>
            <a:r>
              <a:rPr lang="en-US" altLang="zh-TW" sz="1400" dirty="0"/>
              <a:t> = 50;</a:t>
            </a:r>
          </a:p>
          <a:p>
            <a:pPr marL="0" indent="0">
              <a:buNone/>
            </a:pPr>
            <a:r>
              <a:rPr lang="en-US" altLang="zh-TW" sz="1400" dirty="0"/>
              <a:t>  Canny(</a:t>
            </a:r>
            <a:r>
              <a:rPr lang="en-US" altLang="zh-TW" sz="1400" dirty="0" err="1"/>
              <a:t>gray,edge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edgeThresh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edgeThresh</a:t>
            </a:r>
            <a:r>
              <a:rPr lang="en-US" altLang="zh-TW" sz="1400" dirty="0"/>
              <a:t>*3, 3</a:t>
            </a:r>
            <a:r>
              <a:rPr lang="en-US" altLang="zh-TW" sz="1400" dirty="0" smtClean="0"/>
              <a:t>);</a:t>
            </a:r>
          </a:p>
          <a:p>
            <a:pPr marL="0" indent="0">
              <a:buNone/>
            </a:pPr>
            <a:endParaRPr lang="en-US" altLang="zh-TW" sz="1400" dirty="0" smtClean="0"/>
          </a:p>
          <a:p>
            <a:pPr marL="0" indent="0">
              <a:buNone/>
            </a:pPr>
            <a:r>
              <a:rPr lang="en-US" altLang="zh-TW" sz="1400" dirty="0" smtClean="0"/>
              <a:t>  </a:t>
            </a:r>
            <a:r>
              <a:rPr lang="en-US" altLang="zh-TW" sz="1400" dirty="0"/>
              <a:t>#if 0</a:t>
            </a:r>
          </a:p>
          <a:p>
            <a:pPr marL="0" indent="0">
              <a:buNone/>
            </a:pPr>
            <a:r>
              <a:rPr lang="en-US" altLang="zh-TW" sz="1400" dirty="0"/>
              <a:t>    vector&lt;Vec2f&gt; lines;</a:t>
            </a:r>
          </a:p>
          <a:p>
            <a:pPr marL="0" indent="0"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HoughLines</a:t>
            </a:r>
            <a:r>
              <a:rPr lang="en-US" altLang="zh-TW" sz="1400" dirty="0"/>
              <a:t>( edge, lines, 1, CV_PI/180, 100 </a:t>
            </a:r>
            <a:r>
              <a:rPr lang="en-US" altLang="zh-TW" sz="1400" dirty="0" smtClean="0"/>
              <a:t>);</a:t>
            </a:r>
          </a:p>
          <a:p>
            <a:pPr marL="0" indent="0">
              <a:buNone/>
            </a:pPr>
            <a:endParaRPr lang="en-US" altLang="zh-TW" sz="14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 smtClean="0">
                <a:solidFill>
                  <a:schemeClr val="tx1"/>
                </a:solidFill>
              </a:rPr>
              <a:t>HoughLines</a:t>
            </a:r>
            <a:r>
              <a:rPr lang="en-US" altLang="zh-TW" dirty="0" smtClean="0">
                <a:solidFill>
                  <a:schemeClr val="tx1"/>
                </a:solidFill>
              </a:rPr>
              <a:t> code (1) 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9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79512" y="1124744"/>
            <a:ext cx="853522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300" dirty="0"/>
              <a:t> </a:t>
            </a:r>
            <a:endParaRPr lang="en-US" altLang="zh-TW" sz="1300" dirty="0" smtClean="0"/>
          </a:p>
          <a:p>
            <a:pPr marL="0" indent="0">
              <a:buNone/>
            </a:pPr>
            <a:r>
              <a:rPr lang="en-US" altLang="zh-TW" sz="1300" dirty="0"/>
              <a:t>for( </a:t>
            </a:r>
            <a:r>
              <a:rPr lang="en-US" altLang="zh-TW" sz="1300" dirty="0" err="1"/>
              <a:t>size_t</a:t>
            </a:r>
            <a:r>
              <a:rPr lang="en-US" altLang="zh-TW" sz="1300" dirty="0"/>
              <a:t> i = 0; i &lt; </a:t>
            </a:r>
            <a:r>
              <a:rPr lang="en-US" altLang="zh-TW" sz="1300" dirty="0" err="1"/>
              <a:t>lines.size</a:t>
            </a:r>
            <a:r>
              <a:rPr lang="en-US" altLang="zh-TW" sz="1300" dirty="0"/>
              <a:t>(); i++ )</a:t>
            </a:r>
          </a:p>
          <a:p>
            <a:pPr marL="0" indent="0">
              <a:buNone/>
            </a:pPr>
            <a:r>
              <a:rPr lang="en-US" altLang="zh-TW" sz="1300" dirty="0"/>
              <a:t>    {</a:t>
            </a:r>
          </a:p>
          <a:p>
            <a:pPr marL="0" indent="0">
              <a:buNone/>
            </a:pPr>
            <a:r>
              <a:rPr lang="en-US" altLang="zh-TW" sz="1300" dirty="0"/>
              <a:t>        float rho = lines[i][0];</a:t>
            </a:r>
          </a:p>
          <a:p>
            <a:pPr marL="0" indent="0">
              <a:buNone/>
            </a:pPr>
            <a:r>
              <a:rPr lang="en-US" altLang="zh-TW" sz="1300" dirty="0"/>
              <a:t>        float theta = lines[i][1];</a:t>
            </a:r>
          </a:p>
          <a:p>
            <a:pPr marL="0" indent="0">
              <a:buNone/>
            </a:pPr>
            <a:r>
              <a:rPr lang="en-US" altLang="zh-TW" sz="1300" dirty="0"/>
              <a:t>        double a = </a:t>
            </a:r>
            <a:r>
              <a:rPr lang="en-US" altLang="zh-TW" sz="1300" dirty="0" err="1"/>
              <a:t>cos</a:t>
            </a:r>
            <a:r>
              <a:rPr lang="en-US" altLang="zh-TW" sz="1300" dirty="0"/>
              <a:t>(theta), b = sin(theta);</a:t>
            </a:r>
          </a:p>
          <a:p>
            <a:pPr marL="0" indent="0">
              <a:buNone/>
            </a:pPr>
            <a:r>
              <a:rPr lang="en-US" altLang="zh-TW" sz="1300" dirty="0"/>
              <a:t>        double x0 = a*rho, y0 = b*rho;</a:t>
            </a:r>
          </a:p>
          <a:p>
            <a:pPr marL="0" indent="0">
              <a:buNone/>
            </a:pPr>
            <a:r>
              <a:rPr lang="en-US" altLang="zh-TW" sz="1300" dirty="0"/>
              <a:t>        Point pt1(</a:t>
            </a:r>
            <a:r>
              <a:rPr lang="en-US" altLang="zh-TW" sz="1300" dirty="0" err="1"/>
              <a:t>cvRound</a:t>
            </a:r>
            <a:r>
              <a:rPr lang="en-US" altLang="zh-TW" sz="1300" dirty="0"/>
              <a:t>(x0 + 1000*(-b)),</a:t>
            </a:r>
          </a:p>
          <a:p>
            <a:pPr marL="0" indent="0">
              <a:buNone/>
            </a:pPr>
            <a:r>
              <a:rPr lang="en-US" altLang="zh-TW" sz="1300" dirty="0"/>
              <a:t>                  </a:t>
            </a:r>
            <a:r>
              <a:rPr lang="en-US" altLang="zh-TW" sz="1300" dirty="0" err="1"/>
              <a:t>cvRound</a:t>
            </a:r>
            <a:r>
              <a:rPr lang="en-US" altLang="zh-TW" sz="1300" dirty="0"/>
              <a:t>(y0 + 1000*(a)));</a:t>
            </a:r>
          </a:p>
          <a:p>
            <a:pPr marL="0" indent="0">
              <a:buNone/>
            </a:pPr>
            <a:r>
              <a:rPr lang="en-US" altLang="zh-TW" sz="1300" dirty="0"/>
              <a:t>        Point pt2(</a:t>
            </a:r>
            <a:r>
              <a:rPr lang="en-US" altLang="zh-TW" sz="1300" dirty="0" err="1"/>
              <a:t>cvRound</a:t>
            </a:r>
            <a:r>
              <a:rPr lang="en-US" altLang="zh-TW" sz="1300" dirty="0"/>
              <a:t>(x0 - 1000*(-b)),</a:t>
            </a:r>
          </a:p>
          <a:p>
            <a:pPr marL="0" indent="0">
              <a:buNone/>
            </a:pPr>
            <a:r>
              <a:rPr lang="en-US" altLang="zh-TW" sz="1300" dirty="0"/>
              <a:t>                  </a:t>
            </a:r>
            <a:r>
              <a:rPr lang="en-US" altLang="zh-TW" sz="1300" dirty="0" err="1"/>
              <a:t>cvRound</a:t>
            </a:r>
            <a:r>
              <a:rPr lang="en-US" altLang="zh-TW" sz="1300" dirty="0"/>
              <a:t>(y0 - 1000*(a)));</a:t>
            </a:r>
          </a:p>
          <a:p>
            <a:pPr marL="0" indent="0">
              <a:buNone/>
            </a:pPr>
            <a:r>
              <a:rPr lang="en-US" altLang="zh-TW" sz="1300" dirty="0"/>
              <a:t>        line( </a:t>
            </a:r>
            <a:r>
              <a:rPr lang="en-US" altLang="zh-TW" sz="1300" dirty="0" err="1"/>
              <a:t>color_dst</a:t>
            </a:r>
            <a:r>
              <a:rPr lang="en-US" altLang="zh-TW" sz="1300" dirty="0"/>
              <a:t>, pt1, pt2, Scalar(0,0,255), 3</a:t>
            </a:r>
            <a:r>
              <a:rPr lang="en-US" altLang="zh-TW" sz="1300" dirty="0" smtClean="0"/>
              <a:t>, 8 </a:t>
            </a:r>
            <a:r>
              <a:rPr lang="en-US" altLang="zh-TW" sz="1300" dirty="0"/>
              <a:t>);</a:t>
            </a:r>
          </a:p>
          <a:p>
            <a:pPr marL="0" indent="0">
              <a:buNone/>
            </a:pPr>
            <a:r>
              <a:rPr lang="en-US" altLang="zh-TW" sz="1300" dirty="0"/>
              <a:t>    }</a:t>
            </a:r>
          </a:p>
          <a:p>
            <a:pPr marL="0" indent="0">
              <a:buNone/>
            </a:pPr>
            <a:r>
              <a:rPr lang="en-US" altLang="zh-TW" sz="1300" dirty="0"/>
              <a:t>#else</a:t>
            </a:r>
          </a:p>
          <a:p>
            <a:pPr marL="0" indent="0">
              <a:buNone/>
            </a:pPr>
            <a:r>
              <a:rPr lang="en-US" altLang="zh-TW" sz="1300" dirty="0"/>
              <a:t>    vector&lt;Vec4i&gt; lines;</a:t>
            </a:r>
          </a:p>
          <a:p>
            <a:pPr marL="0" indent="0">
              <a:buNone/>
            </a:pPr>
            <a:r>
              <a:rPr lang="en-US" altLang="zh-TW" sz="1300" dirty="0"/>
              <a:t>    </a:t>
            </a:r>
            <a:r>
              <a:rPr lang="en-US" altLang="zh-TW" sz="1300" dirty="0" err="1"/>
              <a:t>HoughLinesP</a:t>
            </a:r>
            <a:r>
              <a:rPr lang="en-US" altLang="zh-TW" sz="1300" dirty="0"/>
              <a:t>( edge, lines, 1, CV_PI/180, </a:t>
            </a:r>
            <a:r>
              <a:rPr lang="en-US" altLang="zh-TW" sz="1300" dirty="0" smtClean="0"/>
              <a:t>50, 30, </a:t>
            </a:r>
            <a:r>
              <a:rPr lang="en-US" altLang="zh-TW" sz="1300" dirty="0"/>
              <a:t>10 );</a:t>
            </a:r>
          </a:p>
          <a:p>
            <a:pPr marL="0" indent="0">
              <a:buNone/>
            </a:pPr>
            <a:r>
              <a:rPr lang="en-US" altLang="zh-TW" sz="1300" dirty="0"/>
              <a:t>    for( </a:t>
            </a:r>
            <a:r>
              <a:rPr lang="en-US" altLang="zh-TW" sz="1300" dirty="0" err="1"/>
              <a:t>size_t</a:t>
            </a:r>
            <a:r>
              <a:rPr lang="en-US" altLang="zh-TW" sz="1300" dirty="0"/>
              <a:t> i = 0; i &lt; </a:t>
            </a:r>
            <a:r>
              <a:rPr lang="en-US" altLang="zh-TW" sz="1300" dirty="0" err="1"/>
              <a:t>lines.size</a:t>
            </a:r>
            <a:r>
              <a:rPr lang="en-US" altLang="zh-TW" sz="1300" dirty="0"/>
              <a:t>(); i++ )</a:t>
            </a:r>
          </a:p>
          <a:p>
            <a:pPr marL="0" indent="0">
              <a:buNone/>
            </a:pPr>
            <a:r>
              <a:rPr lang="en-US" altLang="zh-TW" sz="1300" dirty="0"/>
              <a:t>    {</a:t>
            </a:r>
          </a:p>
          <a:p>
            <a:pPr marL="0" indent="0">
              <a:buNone/>
            </a:pPr>
            <a:r>
              <a:rPr lang="en-US" altLang="zh-TW" sz="1300" dirty="0"/>
              <a:t>        line( </a:t>
            </a:r>
            <a:r>
              <a:rPr lang="en-US" altLang="zh-TW" sz="1300" dirty="0" err="1"/>
              <a:t>color_dst</a:t>
            </a:r>
            <a:r>
              <a:rPr lang="en-US" altLang="zh-TW" sz="1300" dirty="0"/>
              <a:t>, Point(lines[i][0], lines[i][1]),</a:t>
            </a:r>
          </a:p>
          <a:p>
            <a:pPr marL="0" indent="0">
              <a:buNone/>
            </a:pPr>
            <a:r>
              <a:rPr lang="en-US" altLang="zh-TW" sz="1300" dirty="0"/>
              <a:t>            Point(lines[i][2], lines[i][3]), Scalar(0,0,255), </a:t>
            </a:r>
            <a:r>
              <a:rPr lang="en-US" altLang="zh-TW" sz="1300" dirty="0" smtClean="0"/>
              <a:t>3, 8 </a:t>
            </a:r>
            <a:r>
              <a:rPr lang="en-US" altLang="zh-TW" sz="1300" dirty="0"/>
              <a:t>);</a:t>
            </a:r>
          </a:p>
          <a:p>
            <a:pPr marL="0" indent="0">
              <a:buNone/>
            </a:pPr>
            <a:r>
              <a:rPr lang="en-US" altLang="zh-TW" sz="1300" dirty="0"/>
              <a:t>    }</a:t>
            </a:r>
            <a:endParaRPr lang="en-US" altLang="zh-TW" sz="14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 smtClean="0">
                <a:solidFill>
                  <a:schemeClr val="tx1"/>
                </a:solidFill>
              </a:rPr>
              <a:t>HoughLines</a:t>
            </a:r>
            <a:r>
              <a:rPr lang="en-US" altLang="zh-TW" dirty="0" smtClean="0">
                <a:solidFill>
                  <a:schemeClr val="tx1"/>
                </a:solidFill>
              </a:rPr>
              <a:t> code (2) 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51574" y="1124744"/>
            <a:ext cx="853522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300" dirty="0"/>
              <a:t> </a:t>
            </a:r>
            <a:endParaRPr lang="en-US" altLang="zh-TW" sz="1300" dirty="0" smtClean="0"/>
          </a:p>
          <a:p>
            <a:pPr marL="0" indent="0">
              <a:buNone/>
            </a:pPr>
            <a:r>
              <a:rPr lang="en-US" altLang="zh-TW" sz="1300" dirty="0"/>
              <a:t>#</a:t>
            </a:r>
            <a:r>
              <a:rPr lang="en-US" altLang="zh-TW" sz="1300" dirty="0" err="1"/>
              <a:t>endif</a:t>
            </a:r>
            <a:endParaRPr lang="en-US" altLang="zh-TW" sz="1300" dirty="0"/>
          </a:p>
          <a:p>
            <a:pPr marL="0" indent="0">
              <a:buNone/>
            </a:pPr>
            <a:endParaRPr lang="en-US" altLang="zh-TW" sz="1300" dirty="0"/>
          </a:p>
          <a:p>
            <a:pPr marL="0" indent="0">
              <a:buNone/>
            </a:pPr>
            <a:r>
              <a:rPr lang="en-US" altLang="zh-TW" sz="1300" dirty="0"/>
              <a:t>  </a:t>
            </a:r>
            <a:r>
              <a:rPr lang="en-US" altLang="zh-TW" sz="1300" dirty="0" err="1"/>
              <a:t>imshow</a:t>
            </a:r>
            <a:r>
              <a:rPr lang="en-US" altLang="zh-TW" sz="1300" dirty="0"/>
              <a:t>( "image ", gray );</a:t>
            </a:r>
          </a:p>
          <a:p>
            <a:pPr marL="0" indent="0">
              <a:buNone/>
            </a:pPr>
            <a:r>
              <a:rPr lang="en-US" altLang="zh-TW" sz="1300" dirty="0"/>
              <a:t>  </a:t>
            </a:r>
            <a:r>
              <a:rPr lang="en-US" altLang="zh-TW" sz="1300" dirty="0" err="1"/>
              <a:t>imshow</a:t>
            </a:r>
            <a:r>
              <a:rPr lang="en-US" altLang="zh-TW" sz="1300" dirty="0"/>
              <a:t>( "</a:t>
            </a:r>
            <a:r>
              <a:rPr lang="en-US" altLang="zh-TW" sz="1300" dirty="0" err="1"/>
              <a:t>HoughLines</a:t>
            </a:r>
            <a:r>
              <a:rPr lang="en-US" altLang="zh-TW" sz="1300" dirty="0"/>
              <a:t> ", </a:t>
            </a:r>
            <a:r>
              <a:rPr lang="en-US" altLang="zh-TW" sz="1300" dirty="0" err="1"/>
              <a:t>color_dst</a:t>
            </a:r>
            <a:r>
              <a:rPr lang="en-US" altLang="zh-TW" sz="1300" dirty="0"/>
              <a:t> );</a:t>
            </a:r>
          </a:p>
          <a:p>
            <a:pPr marL="0" indent="0">
              <a:buNone/>
            </a:pPr>
            <a:r>
              <a:rPr lang="en-US" altLang="zh-TW" sz="1300" dirty="0"/>
              <a:t>  </a:t>
            </a:r>
            <a:r>
              <a:rPr lang="en-US" altLang="zh-TW" sz="1300" dirty="0" err="1"/>
              <a:t>waitKey</a:t>
            </a:r>
            <a:r>
              <a:rPr lang="en-US" altLang="zh-TW" sz="1300" dirty="0"/>
              <a:t>(0); </a:t>
            </a:r>
          </a:p>
          <a:p>
            <a:pPr marL="0" indent="0">
              <a:buNone/>
            </a:pPr>
            <a:r>
              <a:rPr lang="en-US" altLang="zh-TW" sz="1300" dirty="0"/>
              <a:t>  return 0;</a:t>
            </a:r>
          </a:p>
          <a:p>
            <a:pPr marL="0" indent="0">
              <a:buNone/>
            </a:pPr>
            <a:r>
              <a:rPr lang="en-US" altLang="zh-TW" sz="1300" dirty="0"/>
              <a:t>}</a:t>
            </a:r>
            <a:endParaRPr lang="en-US" altLang="zh-TW" sz="14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 smtClean="0">
                <a:solidFill>
                  <a:schemeClr val="tx1"/>
                </a:solidFill>
              </a:rPr>
              <a:t>HoughLines</a:t>
            </a:r>
            <a:r>
              <a:rPr lang="en-US" altLang="zh-TW" dirty="0" smtClean="0">
                <a:solidFill>
                  <a:schemeClr val="tx1"/>
                </a:solidFill>
              </a:rPr>
              <a:t> code (2) 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 </a:t>
            </a:r>
            <a:r>
              <a:rPr lang="en-US" altLang="zh-TW" dirty="0" err="1">
                <a:solidFill>
                  <a:schemeClr val="tx1"/>
                </a:solidFill>
              </a:rPr>
              <a:t>HoughCircles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499992" y="1412776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/>
              <a:t>HoughCircles</a:t>
            </a:r>
            <a:endParaRPr lang="zh-TW" altLang="en-US" sz="2000" b="1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560" y="1412776"/>
            <a:ext cx="100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latin typeface="+mj-ea"/>
                <a:ea typeface="+mj-ea"/>
              </a:rPr>
              <a:t>Image</a:t>
            </a:r>
            <a:endParaRPr lang="zh-TW" altLang="en-US" sz="2000" b="1" dirty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325" y="2564904"/>
            <a:ext cx="2894752" cy="30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18" y="2564904"/>
            <a:ext cx="2894751" cy="30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1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/>
        </p:nvSpPr>
        <p:spPr>
          <a:xfrm>
            <a:off x="205730" y="1086852"/>
            <a:ext cx="8686800" cy="57711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/>
          </a:p>
          <a:p>
            <a:pPr marL="182880" lvl="1"/>
            <a:r>
              <a:rPr lang="en-US" altLang="zh-TW" b="1" dirty="0" err="1" smtClean="0"/>
              <a:t>HoughCircles</a:t>
            </a:r>
            <a:r>
              <a:rPr lang="en-US" altLang="zh-TW" b="1" dirty="0" smtClean="0"/>
              <a:t>(</a:t>
            </a:r>
            <a:r>
              <a:rPr lang="zh-TW" altLang="en-US" b="1" dirty="0"/>
              <a:t>霍夫圓形偵測</a:t>
            </a:r>
            <a:r>
              <a:rPr lang="en-US" altLang="zh-TW" b="1" dirty="0" smtClean="0"/>
              <a:t>)</a:t>
            </a:r>
            <a:endParaRPr lang="en-US" altLang="zh-TW" sz="1800" b="1" dirty="0" smtClean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 smtClean="0"/>
          </a:p>
          <a:p>
            <a:pPr marL="274320" lvl="1" indent="0">
              <a:lnSpc>
                <a:spcPct val="150000"/>
              </a:lnSpc>
              <a:buNone/>
            </a:pPr>
            <a:r>
              <a:rPr lang="zh-TW" altLang="en-US" sz="1800" b="1" dirty="0" smtClean="0"/>
              <a:t>   它</a:t>
            </a:r>
            <a:r>
              <a:rPr lang="zh-TW" altLang="en-US" sz="1800" b="1" dirty="0"/>
              <a:t>能給我們提供一組參數對</a:t>
            </a:r>
            <a:r>
              <a:rPr lang="en-US" altLang="zh-TW" sz="1800" b="1" dirty="0"/>
              <a:t>(</a:t>
            </a:r>
            <a:r>
              <a:rPr lang="el-GR" altLang="zh-TW" sz="1800" b="1" dirty="0"/>
              <a:t>ϴ</a:t>
            </a:r>
            <a:r>
              <a:rPr lang="en-US" altLang="zh-TW" sz="1800" b="1" dirty="0"/>
              <a:t>, r</a:t>
            </a:r>
            <a:r>
              <a:rPr lang="el-GR" altLang="zh-TW" sz="1800" b="1" dirty="0"/>
              <a:t> ϴ</a:t>
            </a:r>
            <a:r>
              <a:rPr lang="en-US" altLang="zh-TW" sz="1800" b="1" dirty="0"/>
              <a:t>)</a:t>
            </a:r>
            <a:r>
              <a:rPr lang="zh-TW" altLang="en-US" sz="1800" b="1" dirty="0"/>
              <a:t>的集合來表示檢測到的直線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image:</a:t>
            </a:r>
            <a:r>
              <a:rPr lang="zh-TW" altLang="en-US" sz="1800" b="1" dirty="0"/>
              <a:t>輸入圖像 </a:t>
            </a:r>
            <a:r>
              <a:rPr lang="en-US" altLang="zh-TW" sz="1800" b="1" dirty="0" smtClean="0"/>
              <a:t>(</a:t>
            </a:r>
            <a:r>
              <a:rPr lang="zh-TW" altLang="en-US" sz="1800" b="1" dirty="0" smtClean="0"/>
              <a:t>需先執行高斯平滑的圖像</a:t>
            </a:r>
            <a:r>
              <a:rPr lang="en-US" altLang="zh-TW" sz="1800" b="1" dirty="0" smtClean="0"/>
              <a:t>) 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circles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存儲下面三個參數</a:t>
            </a:r>
            <a:r>
              <a:rPr lang="en-US" altLang="zh-TW" sz="1800" b="1" dirty="0"/>
              <a:t>: </a:t>
            </a:r>
            <a:r>
              <a:rPr lang="en-US" altLang="zh-TW" sz="1800" b="1" dirty="0" smtClean="0"/>
              <a:t>xc, </a:t>
            </a:r>
            <a:r>
              <a:rPr lang="en-US" altLang="zh-TW" sz="1800" b="1" dirty="0" err="1" smtClean="0"/>
              <a:t>yc</a:t>
            </a:r>
            <a:r>
              <a:rPr lang="en-US" altLang="zh-TW" sz="1800" b="1" dirty="0" smtClean="0"/>
              <a:t>, </a:t>
            </a:r>
            <a:r>
              <a:rPr lang="en-US" altLang="zh-TW" sz="1800" b="1" dirty="0"/>
              <a:t>r </a:t>
            </a:r>
            <a:r>
              <a:rPr lang="zh-TW" altLang="en-US" sz="1800" b="1" dirty="0"/>
              <a:t>集合的容器來表示每個檢測到的</a:t>
            </a:r>
            <a:r>
              <a:rPr lang="zh-TW" altLang="en-US" sz="1800" b="1" dirty="0" smtClean="0"/>
              <a:t>圓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/>
              <a:t>method: </a:t>
            </a:r>
            <a:r>
              <a:rPr lang="zh-TW" altLang="en-US" sz="1800" b="1" dirty="0" smtClean="0"/>
              <a:t>指定</a:t>
            </a:r>
            <a:r>
              <a:rPr lang="zh-TW" altLang="en-US" sz="1800" b="1" dirty="0"/>
              <a:t>檢測</a:t>
            </a:r>
            <a:r>
              <a:rPr lang="zh-TW" altLang="en-US" sz="1800" b="1" dirty="0" smtClean="0"/>
              <a:t>方法</a:t>
            </a:r>
            <a:r>
              <a:rPr lang="zh-TW" altLang="en-US" sz="1800" b="1" dirty="0"/>
              <a:t>。</a:t>
            </a:r>
            <a:r>
              <a:rPr lang="zh-TW" altLang="en-US" sz="1800" b="1" dirty="0" smtClean="0"/>
              <a:t>現在</a:t>
            </a:r>
            <a:r>
              <a:rPr lang="en-US" altLang="zh-TW" sz="1800" b="1" dirty="0" err="1"/>
              <a:t>OpenCV</a:t>
            </a:r>
            <a:r>
              <a:rPr lang="zh-TW" altLang="en-US" sz="1800" b="1" dirty="0"/>
              <a:t>中只有霍夫梯</a:t>
            </a:r>
            <a:r>
              <a:rPr lang="zh-TW" altLang="en-US" sz="1800" b="1" dirty="0" smtClean="0"/>
              <a:t>度法</a:t>
            </a:r>
            <a:r>
              <a:rPr lang="en-US" altLang="zh-TW" sz="1800" b="1" dirty="0" smtClean="0"/>
              <a:t>(CV_HOUGH_GRADIENT)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dp</a:t>
            </a:r>
            <a:r>
              <a:rPr lang="en-US" altLang="zh-TW" sz="1800" b="1" dirty="0" smtClean="0"/>
              <a:t> </a:t>
            </a:r>
            <a:r>
              <a:rPr lang="en-US" altLang="zh-TW" sz="1800" b="1" dirty="0"/>
              <a:t>= 1: </a:t>
            </a:r>
            <a:r>
              <a:rPr lang="zh-TW" altLang="en-US" sz="1800" b="1" dirty="0"/>
              <a:t>累加器圖像的反比分辨率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minDist</a:t>
            </a:r>
            <a:r>
              <a:rPr lang="en-US" altLang="zh-TW" sz="1800" b="1" dirty="0" smtClean="0"/>
              <a:t> : </a:t>
            </a:r>
            <a:r>
              <a:rPr lang="zh-TW" altLang="en-US" sz="1800" b="1" dirty="0"/>
              <a:t>檢測到圓心之間的最小</a:t>
            </a:r>
            <a:r>
              <a:rPr lang="zh-TW" altLang="en-US" sz="1800" b="1" dirty="0" smtClean="0"/>
              <a:t>距離</a:t>
            </a:r>
            <a:endParaRPr lang="en-US" altLang="zh-TW" sz="1800" b="1" dirty="0" smtClean="0"/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param1: </a:t>
            </a:r>
            <a:r>
              <a:rPr lang="en-US" altLang="zh-TW" sz="1800" b="1" dirty="0"/>
              <a:t>Canny</a:t>
            </a:r>
            <a:r>
              <a:rPr lang="zh-TW" altLang="en-US" sz="1800" b="1" dirty="0"/>
              <a:t>邊緣函數的高閾值</a:t>
            </a:r>
          </a:p>
          <a:p>
            <a:pPr lvl="1">
              <a:lnSpc>
                <a:spcPct val="150000"/>
              </a:lnSpc>
            </a:pPr>
            <a:r>
              <a:rPr lang="en-US" altLang="zh-TW" sz="1800" b="1" dirty="0" smtClean="0"/>
              <a:t>param2: </a:t>
            </a:r>
            <a:r>
              <a:rPr lang="zh-TW" altLang="en-US" sz="1800" b="1" dirty="0"/>
              <a:t>圓心檢測閾</a:t>
            </a:r>
            <a:r>
              <a:rPr lang="zh-TW" altLang="en-US" sz="1800" b="1" dirty="0" smtClean="0"/>
              <a:t>值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minRadius</a:t>
            </a:r>
            <a:r>
              <a:rPr lang="en-US" altLang="zh-TW" sz="1800" b="1" dirty="0" smtClean="0"/>
              <a:t>: </a:t>
            </a:r>
            <a:r>
              <a:rPr lang="zh-TW" altLang="en-US" sz="1800" b="1" dirty="0"/>
              <a:t>能檢測到的最小圓</a:t>
            </a:r>
            <a:r>
              <a:rPr lang="zh-TW" altLang="en-US" sz="1800" b="1" dirty="0" smtClean="0"/>
              <a:t>半徑，默認</a:t>
            </a:r>
            <a:r>
              <a:rPr lang="zh-TW" altLang="en-US" sz="1800" b="1" dirty="0"/>
              <a:t>為</a:t>
            </a:r>
            <a:r>
              <a:rPr lang="en-US" altLang="zh-TW" sz="1800" b="1" dirty="0" smtClean="0"/>
              <a:t>0</a:t>
            </a:r>
            <a:endParaRPr lang="en-US" altLang="zh-TW" sz="1800" b="1" dirty="0"/>
          </a:p>
          <a:p>
            <a:pPr lvl="1">
              <a:lnSpc>
                <a:spcPct val="150000"/>
              </a:lnSpc>
            </a:pPr>
            <a:r>
              <a:rPr lang="en-US" altLang="zh-TW" sz="1800" b="1" dirty="0" err="1" smtClean="0"/>
              <a:t>maxRadius</a:t>
            </a:r>
            <a:r>
              <a:rPr lang="en-US" altLang="zh-TW" sz="1800" b="1" dirty="0" smtClean="0"/>
              <a:t>: </a:t>
            </a:r>
            <a:r>
              <a:rPr lang="zh-TW" altLang="en-US" sz="1800" b="1" dirty="0"/>
              <a:t>能檢測到的最大圓</a:t>
            </a:r>
            <a:r>
              <a:rPr lang="zh-TW" altLang="en-US" sz="1800" b="1" dirty="0" smtClean="0"/>
              <a:t>半徑，默認</a:t>
            </a:r>
            <a:r>
              <a:rPr lang="zh-TW" altLang="en-US" sz="1800" b="1" dirty="0"/>
              <a:t>為</a:t>
            </a:r>
            <a:r>
              <a:rPr lang="en-US" altLang="zh-TW" sz="1800" b="1" dirty="0"/>
              <a:t>0</a:t>
            </a:r>
            <a:endParaRPr lang="en-US" altLang="zh-TW" sz="1800" b="1" dirty="0" smtClean="0"/>
          </a:p>
        </p:txBody>
      </p:sp>
      <p:sp>
        <p:nvSpPr>
          <p:cNvPr id="5" name="矩形 4"/>
          <p:cNvSpPr/>
          <p:nvPr/>
        </p:nvSpPr>
        <p:spPr>
          <a:xfrm>
            <a:off x="750048" y="1772816"/>
            <a:ext cx="7488832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/>
              <a:t>HoughCircles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7030A0"/>
                </a:solidFill>
              </a:rPr>
              <a:t>InputArray</a:t>
            </a:r>
            <a:r>
              <a:rPr lang="en-US" altLang="zh-TW" dirty="0">
                <a:solidFill>
                  <a:srgbClr val="7030A0"/>
                </a:solidFill>
              </a:rPr>
              <a:t> image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 err="1">
                <a:solidFill>
                  <a:srgbClr val="7030A0"/>
                </a:solidFill>
              </a:rPr>
              <a:t>OutputArray</a:t>
            </a:r>
            <a:r>
              <a:rPr lang="en-US" altLang="zh-TW" dirty="0">
                <a:solidFill>
                  <a:srgbClr val="7030A0"/>
                </a:solidFill>
              </a:rPr>
              <a:t> circles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int</a:t>
            </a:r>
            <a:r>
              <a:rPr lang="en-US" altLang="zh-TW" dirty="0">
                <a:solidFill>
                  <a:srgbClr val="00B050"/>
                </a:solidFill>
              </a:rPr>
              <a:t> method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B0F0"/>
                </a:solidFill>
              </a:rPr>
              <a:t>double </a:t>
            </a:r>
            <a:r>
              <a:rPr lang="en-US" altLang="zh-TW" dirty="0" err="1">
                <a:solidFill>
                  <a:srgbClr val="00B0F0"/>
                </a:solidFill>
              </a:rPr>
              <a:t>dp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00B0F0"/>
                </a:solidFill>
              </a:rPr>
              <a:t> double </a:t>
            </a:r>
            <a:r>
              <a:rPr lang="en-US" altLang="zh-TW" dirty="0" err="1">
                <a:solidFill>
                  <a:srgbClr val="00B0F0"/>
                </a:solidFill>
              </a:rPr>
              <a:t>minDist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6"/>
                </a:solidFill>
              </a:rPr>
              <a:t>double param1=100, double param2=100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int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minRadius</a:t>
            </a:r>
            <a:r>
              <a:rPr lang="en-US" altLang="zh-TW" dirty="0">
                <a:solidFill>
                  <a:srgbClr val="FF0000"/>
                </a:solidFill>
              </a:rPr>
              <a:t>=0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int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maxRadius</a:t>
            </a:r>
            <a:r>
              <a:rPr lang="en-US" altLang="zh-TW" dirty="0">
                <a:solidFill>
                  <a:srgbClr val="FF0000"/>
                </a:solidFill>
              </a:rPr>
              <a:t>=0</a:t>
            </a:r>
            <a:r>
              <a:rPr lang="en-US" altLang="zh-TW" dirty="0"/>
              <a:t> ) 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HoughCircles</a:t>
            </a:r>
            <a:r>
              <a:rPr lang="en-US" altLang="zh-TW" dirty="0" smtClean="0">
                <a:solidFill>
                  <a:schemeClr val="tx1"/>
                </a:solidFill>
              </a:rPr>
              <a:t> step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351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51574" y="1124744"/>
            <a:ext cx="853522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300" dirty="0">
                <a:solidFill>
                  <a:srgbClr val="0070C0"/>
                </a:solidFill>
              </a:rPr>
              <a:t> </a:t>
            </a:r>
            <a:endParaRPr lang="en-US" altLang="zh-TW" sz="13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sz="1300" dirty="0" err="1" smtClean="0">
                <a:solidFill>
                  <a:srgbClr val="0070C0"/>
                </a:solidFill>
              </a:rPr>
              <a:t>int</a:t>
            </a:r>
            <a:r>
              <a:rPr lang="en-US" altLang="zh-TW" sz="1300" dirty="0" smtClean="0">
                <a:solidFill>
                  <a:srgbClr val="0070C0"/>
                </a:solidFill>
              </a:rPr>
              <a:t> </a:t>
            </a:r>
            <a:r>
              <a:rPr lang="en-US" altLang="zh-TW" sz="1300" dirty="0"/>
              <a:t>main()</a:t>
            </a:r>
          </a:p>
          <a:p>
            <a:pPr marL="0" indent="0">
              <a:buNone/>
            </a:pPr>
            <a:r>
              <a:rPr lang="en-US" altLang="zh-TW" sz="1300" dirty="0" smtClean="0"/>
              <a:t>{ </a:t>
            </a:r>
            <a:r>
              <a:rPr lang="en-US" altLang="zh-TW" sz="1300" dirty="0" smtClean="0">
                <a:solidFill>
                  <a:srgbClr val="00B050"/>
                </a:solidFill>
              </a:rPr>
              <a:t>Mat</a:t>
            </a:r>
            <a:r>
              <a:rPr lang="en-US" altLang="zh-TW" sz="1300" dirty="0" smtClean="0"/>
              <a:t> </a:t>
            </a:r>
            <a:r>
              <a:rPr lang="en-US" altLang="zh-TW" sz="1300" dirty="0" smtClean="0">
                <a:solidFill>
                  <a:srgbClr val="7030A0"/>
                </a:solidFill>
              </a:rPr>
              <a:t>image</a:t>
            </a:r>
            <a:r>
              <a:rPr lang="en-US" altLang="zh-TW" sz="1300" dirty="0" smtClean="0"/>
              <a:t>=</a:t>
            </a:r>
            <a:r>
              <a:rPr lang="en-US" altLang="zh-TW" sz="1300" dirty="0" err="1" smtClean="0"/>
              <a:t>imread</a:t>
            </a:r>
            <a:r>
              <a:rPr lang="en-US" altLang="zh-TW" sz="1300" dirty="0" smtClean="0"/>
              <a:t>("</a:t>
            </a:r>
            <a:r>
              <a:rPr lang="zh-TW" altLang="en-US" sz="1300" dirty="0"/>
              <a:t>目標位置含檔名</a:t>
            </a:r>
            <a:r>
              <a:rPr lang="en-US" altLang="zh-TW" sz="1300" dirty="0" smtClean="0"/>
              <a:t>", </a:t>
            </a:r>
            <a:r>
              <a:rPr lang="en-US" altLang="zh-TW" sz="1300" dirty="0"/>
              <a:t>1 </a:t>
            </a:r>
            <a:r>
              <a:rPr lang="en-US" altLang="zh-TW" sz="1300" dirty="0" smtClean="0"/>
              <a:t>);</a:t>
            </a:r>
          </a:p>
          <a:p>
            <a:pPr marL="0" indent="0">
              <a:buNone/>
            </a:pPr>
            <a:endParaRPr lang="en-US" altLang="zh-TW" sz="1300" dirty="0" smtClean="0"/>
          </a:p>
          <a:p>
            <a:pPr marL="0" indent="0">
              <a:buNone/>
            </a:pPr>
            <a:r>
              <a:rPr lang="en-US" altLang="zh-TW" sz="1400" dirty="0" smtClean="0"/>
              <a:t>  Mat </a:t>
            </a:r>
            <a:r>
              <a:rPr lang="en-US" altLang="zh-TW" sz="1400" dirty="0"/>
              <a:t>gray(image.rows,image.cols,CV_8UC3,Scalar(0,0,0));</a:t>
            </a:r>
          </a:p>
          <a:p>
            <a:pPr marL="0" indent="0">
              <a:buNone/>
            </a:pPr>
            <a:r>
              <a:rPr lang="en-US" altLang="zh-TW" sz="1400" dirty="0"/>
              <a:t>  Mat edge(image.rows,image.cols,CV_8UC3,Scalar(0,0,0));</a:t>
            </a:r>
          </a:p>
          <a:p>
            <a:pPr marL="0" indent="0">
              <a:buNone/>
            </a:pPr>
            <a:r>
              <a:rPr lang="en-US" altLang="zh-TW" sz="1400" dirty="0"/>
              <a:t>  Mat </a:t>
            </a:r>
            <a:r>
              <a:rPr lang="en-US" altLang="zh-TW" sz="1400" dirty="0" err="1"/>
              <a:t>color_dst</a:t>
            </a:r>
            <a:r>
              <a:rPr lang="en-US" altLang="zh-TW" sz="1400" dirty="0"/>
              <a:t>(image.rows,image.cols,CV_8UC3,Scalar(0,0,0</a:t>
            </a:r>
            <a:r>
              <a:rPr lang="en-US" altLang="zh-TW" sz="1400" dirty="0" smtClean="0"/>
              <a:t>));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  </a:t>
            </a:r>
            <a:r>
              <a:rPr lang="en-US" altLang="zh-TW" sz="1400" dirty="0" err="1"/>
              <a:t>color_dst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image.clone</a:t>
            </a:r>
            <a:r>
              <a:rPr lang="en-US" altLang="zh-TW" sz="1400" dirty="0"/>
              <a:t>();</a:t>
            </a:r>
          </a:p>
          <a:p>
            <a:pPr marL="0" indent="0">
              <a:buNone/>
            </a:pPr>
            <a:r>
              <a:rPr lang="en-US" altLang="zh-TW" sz="1400" dirty="0"/>
              <a:t>  </a:t>
            </a:r>
            <a:r>
              <a:rPr lang="en-US" altLang="zh-TW" sz="1400" dirty="0" err="1"/>
              <a:t>cvtColor</a:t>
            </a:r>
            <a:r>
              <a:rPr lang="en-US" altLang="zh-TW" sz="1400" dirty="0"/>
              <a:t>(image,gray,CV_RGB2GRAY);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  </a:t>
            </a:r>
            <a:r>
              <a:rPr lang="en-US" altLang="zh-TW" sz="1400" dirty="0" err="1"/>
              <a:t>GaussianBlur</a:t>
            </a:r>
            <a:r>
              <a:rPr lang="en-US" altLang="zh-TW" sz="1400" dirty="0"/>
              <a:t>( gray, gray, Size(11, 11), 2, 2 );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  vector&lt;Vec3f&gt; circles;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  </a:t>
            </a:r>
            <a:r>
              <a:rPr lang="en-US" altLang="zh-TW" sz="1400" dirty="0" err="1"/>
              <a:t>HoughCircles</a:t>
            </a:r>
            <a:r>
              <a:rPr lang="en-US" altLang="zh-TW" sz="1400" dirty="0"/>
              <a:t>( gray, circles, CV_HOUGH_GRADIENT, 1, 100, 20, 50);</a:t>
            </a:r>
          </a:p>
          <a:p>
            <a:pPr marL="0" indent="0">
              <a:buNone/>
            </a:pPr>
            <a:endParaRPr lang="en-US" altLang="zh-TW" sz="14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HoughCircles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code  (1)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6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51574" y="1124744"/>
            <a:ext cx="8535226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300" dirty="0">
                <a:solidFill>
                  <a:srgbClr val="0070C0"/>
                </a:solidFill>
              </a:rPr>
              <a:t> </a:t>
            </a:r>
            <a:endParaRPr lang="en-US" altLang="zh-TW" sz="13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sz="1400" dirty="0"/>
              <a:t>for( </a:t>
            </a:r>
            <a:r>
              <a:rPr lang="en-US" altLang="zh-TW" sz="1400" dirty="0" err="1"/>
              <a:t>size_t</a:t>
            </a:r>
            <a:r>
              <a:rPr lang="en-US" altLang="zh-TW" sz="1400" dirty="0"/>
              <a:t> i = 0; i &lt; </a:t>
            </a:r>
            <a:r>
              <a:rPr lang="en-US" altLang="zh-TW" sz="1400" dirty="0" err="1"/>
              <a:t>circles.size</a:t>
            </a:r>
            <a:r>
              <a:rPr lang="en-US" altLang="zh-TW" sz="1400" dirty="0"/>
              <a:t>(); i++ )</a:t>
            </a:r>
          </a:p>
          <a:p>
            <a:pPr marL="0" indent="0">
              <a:buNone/>
            </a:pPr>
            <a:r>
              <a:rPr lang="en-US" altLang="zh-TW" sz="1400" dirty="0"/>
              <a:t>  {</a:t>
            </a:r>
          </a:p>
          <a:p>
            <a:pPr marL="0" indent="0">
              <a:buNone/>
            </a:pPr>
            <a:r>
              <a:rPr lang="en-US" altLang="zh-TW" sz="1400" dirty="0"/>
              <a:t>      Point center(</a:t>
            </a:r>
            <a:r>
              <a:rPr lang="en-US" altLang="zh-TW" sz="1400" dirty="0" err="1"/>
              <a:t>cvRound</a:t>
            </a:r>
            <a:r>
              <a:rPr lang="en-US" altLang="zh-TW" sz="1400" dirty="0"/>
              <a:t>(circles[i][0]), </a:t>
            </a:r>
            <a:r>
              <a:rPr lang="en-US" altLang="zh-TW" sz="1400" dirty="0" err="1"/>
              <a:t>cvRound</a:t>
            </a:r>
            <a:r>
              <a:rPr lang="en-US" altLang="zh-TW" sz="1400" dirty="0"/>
              <a:t>(circles[i][1]));</a:t>
            </a:r>
          </a:p>
          <a:p>
            <a:pPr marL="0" indent="0">
              <a:buNone/>
            </a:pPr>
            <a:r>
              <a:rPr lang="en-US" altLang="zh-TW" sz="1400" dirty="0"/>
              <a:t>    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radius = </a:t>
            </a:r>
            <a:r>
              <a:rPr lang="en-US" altLang="zh-TW" sz="1400" dirty="0" err="1"/>
              <a:t>cvRound</a:t>
            </a:r>
            <a:r>
              <a:rPr lang="en-US" altLang="zh-TW" sz="1400" dirty="0"/>
              <a:t>(circles[i][2]);</a:t>
            </a:r>
          </a:p>
          <a:p>
            <a:pPr marL="0" indent="0">
              <a:buNone/>
            </a:pPr>
            <a:r>
              <a:rPr lang="en-US" altLang="zh-TW" sz="1400" dirty="0" smtClean="0"/>
              <a:t>      circle</a:t>
            </a:r>
            <a:r>
              <a:rPr lang="en-US" altLang="zh-TW" sz="1400" dirty="0"/>
              <a:t>( </a:t>
            </a:r>
            <a:r>
              <a:rPr lang="en-US" altLang="zh-TW" sz="1400" dirty="0" err="1"/>
              <a:t>color_dst</a:t>
            </a:r>
            <a:r>
              <a:rPr lang="en-US" altLang="zh-TW" sz="1400" dirty="0"/>
              <a:t>, center, radius, Scalar(0,0,255), 2 );</a:t>
            </a:r>
          </a:p>
          <a:p>
            <a:pPr marL="0" indent="0">
              <a:buNone/>
            </a:pPr>
            <a:r>
              <a:rPr lang="en-US" altLang="zh-TW" sz="1400" dirty="0"/>
              <a:t>   }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  </a:t>
            </a:r>
            <a:r>
              <a:rPr lang="en-US" altLang="zh-TW" sz="1400" dirty="0" err="1"/>
              <a:t>imshow</a:t>
            </a:r>
            <a:r>
              <a:rPr lang="en-US" altLang="zh-TW" sz="1400" dirty="0"/>
              <a:t>( "image ", image );</a:t>
            </a:r>
          </a:p>
          <a:p>
            <a:pPr marL="0" indent="0">
              <a:buNone/>
            </a:pPr>
            <a:r>
              <a:rPr lang="en-US" altLang="zh-TW" sz="1400" dirty="0"/>
              <a:t>  </a:t>
            </a:r>
            <a:r>
              <a:rPr lang="en-US" altLang="zh-TW" sz="1400" dirty="0" err="1"/>
              <a:t>imshow</a:t>
            </a:r>
            <a:r>
              <a:rPr lang="en-US" altLang="zh-TW" sz="1400" dirty="0"/>
              <a:t>( "</a:t>
            </a:r>
            <a:r>
              <a:rPr lang="en-US" altLang="zh-TW" sz="1400" dirty="0" err="1"/>
              <a:t>HoughCircles</a:t>
            </a:r>
            <a:r>
              <a:rPr lang="en-US" altLang="zh-TW" sz="1400" dirty="0"/>
              <a:t> ", </a:t>
            </a:r>
            <a:r>
              <a:rPr lang="en-US" altLang="zh-TW" sz="1400" dirty="0" err="1"/>
              <a:t>color_dst</a:t>
            </a:r>
            <a:r>
              <a:rPr lang="en-US" altLang="zh-TW" sz="1400" dirty="0"/>
              <a:t>);</a:t>
            </a:r>
          </a:p>
          <a:p>
            <a:pPr marL="0" indent="0">
              <a:buNone/>
            </a:pPr>
            <a:r>
              <a:rPr lang="en-US" altLang="zh-TW" sz="1400" dirty="0"/>
              <a:t>  </a:t>
            </a:r>
            <a:r>
              <a:rPr lang="en-US" altLang="zh-TW" sz="1400" dirty="0" err="1"/>
              <a:t>waitKey</a:t>
            </a:r>
            <a:r>
              <a:rPr lang="en-US" altLang="zh-TW" sz="1400" dirty="0"/>
              <a:t>(0); </a:t>
            </a:r>
          </a:p>
          <a:p>
            <a:pPr marL="0" indent="0">
              <a:buNone/>
            </a:pPr>
            <a:r>
              <a:rPr lang="en-US" altLang="zh-TW" sz="1400" dirty="0"/>
              <a:t>  return 0;</a:t>
            </a:r>
          </a:p>
          <a:p>
            <a:pPr marL="0" indent="0">
              <a:buNone/>
            </a:pPr>
            <a:r>
              <a:rPr lang="en-US" altLang="zh-TW" sz="1400" dirty="0"/>
              <a:t>}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HoughCircles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code  (2)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Face Detection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038053"/>
            <a:ext cx="3211200" cy="350312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38826"/>
            <a:ext cx="3209783" cy="350158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41528" y="151062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Image</a:t>
            </a:r>
            <a:endParaRPr lang="zh-TW" altLang="en-US" sz="24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4860032" y="1510625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Face Detection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4183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連接器</a:t>
            </a:r>
            <a:r>
              <a:rPr lang="zh-TW" altLang="en-US" dirty="0" smtClean="0">
                <a:solidFill>
                  <a:schemeClr val="tx1"/>
                </a:solidFill>
              </a:rPr>
              <a:t>設定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10313"/>
            <a:ext cx="7848872" cy="530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向上箭號圖說文字 5"/>
          <p:cNvSpPr/>
          <p:nvPr/>
        </p:nvSpPr>
        <p:spPr>
          <a:xfrm>
            <a:off x="2001159" y="2518425"/>
            <a:ext cx="5688632" cy="3168352"/>
          </a:xfrm>
          <a:prstGeom prst="upArrow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0000"/>
                </a:solidFill>
              </a:rPr>
              <a:t>其他相依性：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opencv_core243d.lib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opencv_calib3d243d.lib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opencv_contrib243d.lib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opencv_features2d243d.lib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opencv_highgui243d.lib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opencv_imgproc243d.lib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17383" y="3598545"/>
            <a:ext cx="38884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>opencv_ml243d.lib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>opencv_video243d.lib</a:t>
            </a:r>
            <a:r>
              <a:rPr lang="en-US" altLang="zh-TW" dirty="0">
                <a:solidFill>
                  <a:srgbClr val="FF0000"/>
                </a:solidFill>
              </a:rPr>
              <a:t/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>opencv_calib3d243d.lib</a:t>
            </a: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opencv_objdetect243d.lib</a:t>
            </a: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opencv_legacy243d.lib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7" name="雲朵形圖說文字 6"/>
          <p:cNvSpPr/>
          <p:nvPr/>
        </p:nvSpPr>
        <p:spPr>
          <a:xfrm>
            <a:off x="4860032" y="440668"/>
            <a:ext cx="4273691" cy="1800200"/>
          </a:xfrm>
          <a:prstGeom prst="cloudCallou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如果</a:t>
            </a:r>
            <a:r>
              <a:rPr lang="zh-TW" altLang="en-US" b="1" dirty="0">
                <a:solidFill>
                  <a:schemeClr val="bg1"/>
                </a:solidFill>
              </a:rPr>
              <a:t>缺乏</a:t>
            </a:r>
            <a:r>
              <a:rPr lang="en-US" altLang="zh-TW" b="1" dirty="0">
                <a:solidFill>
                  <a:schemeClr val="bg1"/>
                </a:solidFill>
              </a:rPr>
              <a:t>.lib</a:t>
            </a:r>
            <a:r>
              <a:rPr lang="zh-TW" altLang="en-US" b="1" dirty="0">
                <a:solidFill>
                  <a:schemeClr val="bg1"/>
                </a:solidFill>
              </a:rPr>
              <a:t>檔</a:t>
            </a:r>
            <a:r>
              <a:rPr lang="zh-TW" altLang="en-US" b="1" dirty="0" smtClean="0">
                <a:solidFill>
                  <a:schemeClr val="bg1"/>
                </a:solidFill>
              </a:rPr>
              <a:t>，會</a:t>
            </a:r>
            <a:r>
              <a:rPr lang="zh-TW" altLang="en-US" b="1" dirty="0">
                <a:solidFill>
                  <a:schemeClr val="bg1"/>
                </a:solidFill>
              </a:rPr>
              <a:t>有類似「</a:t>
            </a:r>
            <a:r>
              <a:rPr lang="en-US" altLang="zh-TW" b="1" dirty="0">
                <a:solidFill>
                  <a:schemeClr val="bg1"/>
                </a:solidFill>
              </a:rPr>
              <a:t>error LNK2019: </a:t>
            </a:r>
            <a:r>
              <a:rPr lang="zh-TW" altLang="en-US" b="1" dirty="0">
                <a:solidFill>
                  <a:schemeClr val="bg1"/>
                </a:solidFill>
              </a:rPr>
              <a:t>無法解析的外部符號</a:t>
            </a:r>
            <a:r>
              <a:rPr lang="zh-TW" altLang="en-US" b="1" dirty="0" smtClean="0">
                <a:solidFill>
                  <a:schemeClr val="bg1"/>
                </a:solidFill>
              </a:rPr>
              <a:t>」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Machine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04" y="1628800"/>
            <a:ext cx="3768436" cy="4876800"/>
          </a:xfrm>
        </p:spPr>
      </p:pic>
      <p:sp>
        <p:nvSpPr>
          <p:cNvPr id="5" name="文字方塊 4"/>
          <p:cNvSpPr txBox="1"/>
          <p:nvPr/>
        </p:nvSpPr>
        <p:spPr>
          <a:xfrm>
            <a:off x="323528" y="3429000"/>
            <a:ext cx="48013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人臉</a:t>
            </a:r>
            <a:r>
              <a:rPr lang="zh-TW" altLang="en-US" dirty="0" smtClean="0"/>
              <a:t>辨識</a:t>
            </a:r>
            <a:endParaRPr lang="en-US" altLang="zh-TW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 smtClean="0"/>
              <a:t>語音辨識</a:t>
            </a:r>
            <a:r>
              <a:rPr lang="en-US" altLang="zh-TW" dirty="0"/>
              <a:t>(iPhone </a:t>
            </a:r>
            <a:r>
              <a:rPr lang="en-US" altLang="zh-TW" dirty="0" err="1"/>
              <a:t>Siri</a:t>
            </a:r>
            <a:r>
              <a:rPr lang="zh-TW" altLang="en-US" dirty="0"/>
              <a:t>智慧型語音</a:t>
            </a:r>
            <a:r>
              <a:rPr lang="zh-TW" altLang="en-US" dirty="0" smtClean="0"/>
              <a:t>助理</a:t>
            </a:r>
            <a:r>
              <a:rPr lang="en-US" altLang="zh-TW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 smtClean="0"/>
              <a:t>手寫字識別</a:t>
            </a:r>
            <a:endParaRPr lang="en-US" altLang="zh-TW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 smtClean="0"/>
              <a:t>戰略遊戲</a:t>
            </a:r>
            <a:endParaRPr lang="en-US" altLang="zh-TW" dirty="0" smtClean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 smtClean="0"/>
              <a:t>機器人運用</a:t>
            </a:r>
            <a:r>
              <a:rPr lang="en-US" altLang="zh-TW" dirty="0" smtClean="0"/>
              <a:t>(</a:t>
            </a:r>
            <a:r>
              <a:rPr lang="zh-TW" altLang="en-US" dirty="0" smtClean="0"/>
              <a:t>打掃型機器人</a:t>
            </a:r>
            <a:r>
              <a:rPr lang="en-US" altLang="zh-TW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搜索</a:t>
            </a:r>
            <a:r>
              <a:rPr lang="zh-TW" altLang="en-US" dirty="0" smtClean="0"/>
              <a:t>引擎</a:t>
            </a:r>
            <a:endParaRPr lang="en-US" altLang="zh-TW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Gmail </a:t>
            </a:r>
            <a:r>
              <a:rPr lang="zh-TW" altLang="en-US" dirty="0"/>
              <a:t>垃圾郵件的判定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Google </a:t>
            </a:r>
            <a:r>
              <a:rPr lang="zh-TW" altLang="en-US" dirty="0"/>
              <a:t>的無人駕駛</a:t>
            </a:r>
            <a:r>
              <a:rPr lang="zh-TW" altLang="en-US" dirty="0" smtClean="0"/>
              <a:t>汽車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24976" y="1988840"/>
            <a:ext cx="467907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dirty="0" smtClean="0"/>
              <a:t>簡介：</a:t>
            </a:r>
            <a:endParaRPr lang="en-US" altLang="zh-TW" sz="2800" dirty="0" smtClean="0"/>
          </a:p>
          <a:p>
            <a:pPr algn="just"/>
            <a:endParaRPr lang="en-US" altLang="zh-TW" sz="900" dirty="0" smtClean="0"/>
          </a:p>
          <a:p>
            <a:pPr algn="just"/>
            <a:r>
              <a:rPr lang="zh-TW" altLang="en-US" dirty="0" smtClean="0"/>
              <a:t>機器學習</a:t>
            </a:r>
            <a:r>
              <a:rPr lang="zh-TW" altLang="en-US" dirty="0"/>
              <a:t>理論主要是設計和分析一些</a:t>
            </a:r>
            <a:r>
              <a:rPr lang="zh-TW" altLang="en-US" dirty="0" smtClean="0"/>
              <a:t>讓</a:t>
            </a:r>
            <a:r>
              <a:rPr lang="en-US" altLang="zh-TW" dirty="0" smtClean="0"/>
              <a:t>Computer</a:t>
            </a:r>
            <a:r>
              <a:rPr lang="zh-TW" altLang="en-US" dirty="0" smtClean="0"/>
              <a:t>可以</a:t>
            </a:r>
            <a:r>
              <a:rPr lang="zh-TW" altLang="en-US" dirty="0"/>
              <a:t>自動「學習」的</a:t>
            </a:r>
            <a:r>
              <a:rPr lang="zh-TW" altLang="en-US" dirty="0" smtClean="0"/>
              <a:t>演算法。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162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人臉辨識訓練</a:t>
            </a:r>
            <a:r>
              <a:rPr lang="zh-TW" altLang="en-US" dirty="0" smtClean="0"/>
              <a:t>流程</a:t>
            </a:r>
            <a:endParaRPr lang="zh-TW" altLang="en-US" dirty="0"/>
          </a:p>
        </p:txBody>
      </p:sp>
      <p:sp>
        <p:nvSpPr>
          <p:cNvPr id="6" name="上彎箭號 5"/>
          <p:cNvSpPr/>
          <p:nvPr/>
        </p:nvSpPr>
        <p:spPr>
          <a:xfrm rot="5400000">
            <a:off x="2129596" y="2317995"/>
            <a:ext cx="725131" cy="82553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254000" extrusionH="63500" contourW="12700" prstMaterial="matte">
            <a:contourClr>
              <a:schemeClr val="lt1"/>
            </a:contourClr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手繪多邊形 6"/>
          <p:cNvSpPr/>
          <p:nvPr/>
        </p:nvSpPr>
        <p:spPr>
          <a:xfrm>
            <a:off x="1937480" y="1514172"/>
            <a:ext cx="1220695" cy="854446"/>
          </a:xfrm>
          <a:custGeom>
            <a:avLst/>
            <a:gdLst>
              <a:gd name="connsiteX0" fmla="*/ 0 w 1220695"/>
              <a:gd name="connsiteY0" fmla="*/ 142436 h 854446"/>
              <a:gd name="connsiteX1" fmla="*/ 142436 w 1220695"/>
              <a:gd name="connsiteY1" fmla="*/ 0 h 854446"/>
              <a:gd name="connsiteX2" fmla="*/ 1078259 w 1220695"/>
              <a:gd name="connsiteY2" fmla="*/ 0 h 854446"/>
              <a:gd name="connsiteX3" fmla="*/ 1220695 w 1220695"/>
              <a:gd name="connsiteY3" fmla="*/ 142436 h 854446"/>
              <a:gd name="connsiteX4" fmla="*/ 1220695 w 1220695"/>
              <a:gd name="connsiteY4" fmla="*/ 712010 h 854446"/>
              <a:gd name="connsiteX5" fmla="*/ 1078259 w 1220695"/>
              <a:gd name="connsiteY5" fmla="*/ 854446 h 854446"/>
              <a:gd name="connsiteX6" fmla="*/ 142436 w 1220695"/>
              <a:gd name="connsiteY6" fmla="*/ 854446 h 854446"/>
              <a:gd name="connsiteX7" fmla="*/ 0 w 1220695"/>
              <a:gd name="connsiteY7" fmla="*/ 712010 h 854446"/>
              <a:gd name="connsiteX8" fmla="*/ 0 w 1220695"/>
              <a:gd name="connsiteY8" fmla="*/ 142436 h 85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695" h="854446">
                <a:moveTo>
                  <a:pt x="0" y="142436"/>
                </a:moveTo>
                <a:cubicBezTo>
                  <a:pt x="0" y="63771"/>
                  <a:pt x="63771" y="0"/>
                  <a:pt x="142436" y="0"/>
                </a:cubicBezTo>
                <a:lnTo>
                  <a:pt x="1078259" y="0"/>
                </a:lnTo>
                <a:cubicBezTo>
                  <a:pt x="1156924" y="0"/>
                  <a:pt x="1220695" y="63771"/>
                  <a:pt x="1220695" y="142436"/>
                </a:cubicBezTo>
                <a:lnTo>
                  <a:pt x="1220695" y="712010"/>
                </a:lnTo>
                <a:cubicBezTo>
                  <a:pt x="1220695" y="790675"/>
                  <a:pt x="1156924" y="854446"/>
                  <a:pt x="1078259" y="854446"/>
                </a:cubicBezTo>
                <a:lnTo>
                  <a:pt x="142436" y="854446"/>
                </a:lnTo>
                <a:cubicBezTo>
                  <a:pt x="63771" y="854446"/>
                  <a:pt x="0" y="790675"/>
                  <a:pt x="0" y="712010"/>
                </a:cubicBezTo>
                <a:lnTo>
                  <a:pt x="0" y="142436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678" tIns="102678" rIns="102678" bIns="102678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600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Training Data</a:t>
            </a:r>
            <a:endParaRPr lang="zh-TW" altLang="en-US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58175" y="1595663"/>
            <a:ext cx="887817" cy="69060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上彎箭號 9"/>
          <p:cNvSpPr/>
          <p:nvPr/>
        </p:nvSpPr>
        <p:spPr>
          <a:xfrm rot="5400000">
            <a:off x="3141682" y="3277821"/>
            <a:ext cx="725131" cy="82553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254000" extrusionH="63500" contourW="12700" prstMaterial="matte">
            <a:contourClr>
              <a:schemeClr val="lt1"/>
            </a:contourClr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 10"/>
          <p:cNvSpPr/>
          <p:nvPr/>
        </p:nvSpPr>
        <p:spPr>
          <a:xfrm>
            <a:off x="2949566" y="2473998"/>
            <a:ext cx="1220695" cy="854446"/>
          </a:xfrm>
          <a:custGeom>
            <a:avLst/>
            <a:gdLst>
              <a:gd name="connsiteX0" fmla="*/ 0 w 1220695"/>
              <a:gd name="connsiteY0" fmla="*/ 142436 h 854446"/>
              <a:gd name="connsiteX1" fmla="*/ 142436 w 1220695"/>
              <a:gd name="connsiteY1" fmla="*/ 0 h 854446"/>
              <a:gd name="connsiteX2" fmla="*/ 1078259 w 1220695"/>
              <a:gd name="connsiteY2" fmla="*/ 0 h 854446"/>
              <a:gd name="connsiteX3" fmla="*/ 1220695 w 1220695"/>
              <a:gd name="connsiteY3" fmla="*/ 142436 h 854446"/>
              <a:gd name="connsiteX4" fmla="*/ 1220695 w 1220695"/>
              <a:gd name="connsiteY4" fmla="*/ 712010 h 854446"/>
              <a:gd name="connsiteX5" fmla="*/ 1078259 w 1220695"/>
              <a:gd name="connsiteY5" fmla="*/ 854446 h 854446"/>
              <a:gd name="connsiteX6" fmla="*/ 142436 w 1220695"/>
              <a:gd name="connsiteY6" fmla="*/ 854446 h 854446"/>
              <a:gd name="connsiteX7" fmla="*/ 0 w 1220695"/>
              <a:gd name="connsiteY7" fmla="*/ 712010 h 854446"/>
              <a:gd name="connsiteX8" fmla="*/ 0 w 1220695"/>
              <a:gd name="connsiteY8" fmla="*/ 142436 h 85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695" h="854446">
                <a:moveTo>
                  <a:pt x="0" y="142436"/>
                </a:moveTo>
                <a:cubicBezTo>
                  <a:pt x="0" y="63771"/>
                  <a:pt x="63771" y="0"/>
                  <a:pt x="142436" y="0"/>
                </a:cubicBezTo>
                <a:lnTo>
                  <a:pt x="1078259" y="0"/>
                </a:lnTo>
                <a:cubicBezTo>
                  <a:pt x="1156924" y="0"/>
                  <a:pt x="1220695" y="63771"/>
                  <a:pt x="1220695" y="142436"/>
                </a:cubicBezTo>
                <a:lnTo>
                  <a:pt x="1220695" y="712010"/>
                </a:lnTo>
                <a:cubicBezTo>
                  <a:pt x="1220695" y="790675"/>
                  <a:pt x="1156924" y="854446"/>
                  <a:pt x="1078259" y="854446"/>
                </a:cubicBezTo>
                <a:lnTo>
                  <a:pt x="142436" y="854446"/>
                </a:lnTo>
                <a:cubicBezTo>
                  <a:pt x="63771" y="854446"/>
                  <a:pt x="0" y="790675"/>
                  <a:pt x="0" y="712010"/>
                </a:cubicBezTo>
                <a:lnTo>
                  <a:pt x="0" y="142436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678" tIns="102678" rIns="102678" bIns="102678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600" kern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</a:t>
            </a:r>
            <a:endParaRPr lang="zh-TW" altLang="en-US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70261" y="2555489"/>
            <a:ext cx="887817" cy="69060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上彎箭號 12"/>
          <p:cNvSpPr/>
          <p:nvPr/>
        </p:nvSpPr>
        <p:spPr>
          <a:xfrm rot="5400000">
            <a:off x="4153768" y="4237647"/>
            <a:ext cx="725131" cy="82553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254000" extrusionH="63500" contourW="12700" prstMaterial="matte">
            <a:contourClr>
              <a:schemeClr val="lt1"/>
            </a:contourClr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 13"/>
          <p:cNvSpPr/>
          <p:nvPr/>
        </p:nvSpPr>
        <p:spPr>
          <a:xfrm>
            <a:off x="3961652" y="3433824"/>
            <a:ext cx="1220695" cy="854446"/>
          </a:xfrm>
          <a:custGeom>
            <a:avLst/>
            <a:gdLst>
              <a:gd name="connsiteX0" fmla="*/ 0 w 1220695"/>
              <a:gd name="connsiteY0" fmla="*/ 142436 h 854446"/>
              <a:gd name="connsiteX1" fmla="*/ 142436 w 1220695"/>
              <a:gd name="connsiteY1" fmla="*/ 0 h 854446"/>
              <a:gd name="connsiteX2" fmla="*/ 1078259 w 1220695"/>
              <a:gd name="connsiteY2" fmla="*/ 0 h 854446"/>
              <a:gd name="connsiteX3" fmla="*/ 1220695 w 1220695"/>
              <a:gd name="connsiteY3" fmla="*/ 142436 h 854446"/>
              <a:gd name="connsiteX4" fmla="*/ 1220695 w 1220695"/>
              <a:gd name="connsiteY4" fmla="*/ 712010 h 854446"/>
              <a:gd name="connsiteX5" fmla="*/ 1078259 w 1220695"/>
              <a:gd name="connsiteY5" fmla="*/ 854446 h 854446"/>
              <a:gd name="connsiteX6" fmla="*/ 142436 w 1220695"/>
              <a:gd name="connsiteY6" fmla="*/ 854446 h 854446"/>
              <a:gd name="connsiteX7" fmla="*/ 0 w 1220695"/>
              <a:gd name="connsiteY7" fmla="*/ 712010 h 854446"/>
              <a:gd name="connsiteX8" fmla="*/ 0 w 1220695"/>
              <a:gd name="connsiteY8" fmla="*/ 142436 h 85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695" h="854446">
                <a:moveTo>
                  <a:pt x="0" y="142436"/>
                </a:moveTo>
                <a:cubicBezTo>
                  <a:pt x="0" y="63771"/>
                  <a:pt x="63771" y="0"/>
                  <a:pt x="142436" y="0"/>
                </a:cubicBezTo>
                <a:lnTo>
                  <a:pt x="1078259" y="0"/>
                </a:lnTo>
                <a:cubicBezTo>
                  <a:pt x="1156924" y="0"/>
                  <a:pt x="1220695" y="63771"/>
                  <a:pt x="1220695" y="142436"/>
                </a:cubicBezTo>
                <a:lnTo>
                  <a:pt x="1220695" y="712010"/>
                </a:lnTo>
                <a:cubicBezTo>
                  <a:pt x="1220695" y="790675"/>
                  <a:pt x="1156924" y="854446"/>
                  <a:pt x="1078259" y="854446"/>
                </a:cubicBezTo>
                <a:lnTo>
                  <a:pt x="142436" y="854446"/>
                </a:lnTo>
                <a:cubicBezTo>
                  <a:pt x="63771" y="854446"/>
                  <a:pt x="0" y="790675"/>
                  <a:pt x="0" y="712010"/>
                </a:cubicBezTo>
                <a:lnTo>
                  <a:pt x="0" y="142436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678" tIns="102678" rIns="102678" bIns="102678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600" kern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</a:t>
            </a:r>
            <a:endParaRPr lang="zh-TW" altLang="en-US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82347" y="3515315"/>
            <a:ext cx="887817" cy="69060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上彎箭號 15"/>
          <p:cNvSpPr/>
          <p:nvPr/>
        </p:nvSpPr>
        <p:spPr>
          <a:xfrm rot="5400000">
            <a:off x="5165854" y="5197473"/>
            <a:ext cx="725131" cy="82553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254000" extrusionH="63500" contourW="12700" prstMaterial="matte">
            <a:contourClr>
              <a:schemeClr val="lt1"/>
            </a:contourClr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手繪多邊形 16"/>
          <p:cNvSpPr/>
          <p:nvPr/>
        </p:nvSpPr>
        <p:spPr>
          <a:xfrm>
            <a:off x="4973738" y="4393650"/>
            <a:ext cx="1220695" cy="854446"/>
          </a:xfrm>
          <a:custGeom>
            <a:avLst/>
            <a:gdLst>
              <a:gd name="connsiteX0" fmla="*/ 0 w 1220695"/>
              <a:gd name="connsiteY0" fmla="*/ 142436 h 854446"/>
              <a:gd name="connsiteX1" fmla="*/ 142436 w 1220695"/>
              <a:gd name="connsiteY1" fmla="*/ 0 h 854446"/>
              <a:gd name="connsiteX2" fmla="*/ 1078259 w 1220695"/>
              <a:gd name="connsiteY2" fmla="*/ 0 h 854446"/>
              <a:gd name="connsiteX3" fmla="*/ 1220695 w 1220695"/>
              <a:gd name="connsiteY3" fmla="*/ 142436 h 854446"/>
              <a:gd name="connsiteX4" fmla="*/ 1220695 w 1220695"/>
              <a:gd name="connsiteY4" fmla="*/ 712010 h 854446"/>
              <a:gd name="connsiteX5" fmla="*/ 1078259 w 1220695"/>
              <a:gd name="connsiteY5" fmla="*/ 854446 h 854446"/>
              <a:gd name="connsiteX6" fmla="*/ 142436 w 1220695"/>
              <a:gd name="connsiteY6" fmla="*/ 854446 h 854446"/>
              <a:gd name="connsiteX7" fmla="*/ 0 w 1220695"/>
              <a:gd name="connsiteY7" fmla="*/ 712010 h 854446"/>
              <a:gd name="connsiteX8" fmla="*/ 0 w 1220695"/>
              <a:gd name="connsiteY8" fmla="*/ 142436 h 85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695" h="854446">
                <a:moveTo>
                  <a:pt x="0" y="142436"/>
                </a:moveTo>
                <a:cubicBezTo>
                  <a:pt x="0" y="63771"/>
                  <a:pt x="63771" y="0"/>
                  <a:pt x="142436" y="0"/>
                </a:cubicBezTo>
                <a:lnTo>
                  <a:pt x="1078259" y="0"/>
                </a:lnTo>
                <a:cubicBezTo>
                  <a:pt x="1156924" y="0"/>
                  <a:pt x="1220695" y="63771"/>
                  <a:pt x="1220695" y="142436"/>
                </a:cubicBezTo>
                <a:lnTo>
                  <a:pt x="1220695" y="712010"/>
                </a:lnTo>
                <a:cubicBezTo>
                  <a:pt x="1220695" y="790675"/>
                  <a:pt x="1156924" y="854446"/>
                  <a:pt x="1078259" y="854446"/>
                </a:cubicBezTo>
                <a:lnTo>
                  <a:pt x="142436" y="854446"/>
                </a:lnTo>
                <a:cubicBezTo>
                  <a:pt x="63771" y="854446"/>
                  <a:pt x="0" y="790675"/>
                  <a:pt x="0" y="712010"/>
                </a:cubicBezTo>
                <a:lnTo>
                  <a:pt x="0" y="142436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678" tIns="102678" rIns="102678" bIns="102678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600" kern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Training  </a:t>
            </a:r>
            <a:r>
              <a:rPr lang="en-US" sz="1600" kern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Algorithms</a:t>
            </a:r>
            <a:endParaRPr lang="zh-TW" altLang="en-US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94433" y="4475141"/>
            <a:ext cx="887817" cy="69060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手繪多邊形 18"/>
          <p:cNvSpPr/>
          <p:nvPr/>
        </p:nvSpPr>
        <p:spPr>
          <a:xfrm>
            <a:off x="5985824" y="5353476"/>
            <a:ext cx="1220695" cy="854446"/>
          </a:xfrm>
          <a:custGeom>
            <a:avLst/>
            <a:gdLst>
              <a:gd name="connsiteX0" fmla="*/ 0 w 1220695"/>
              <a:gd name="connsiteY0" fmla="*/ 142436 h 854446"/>
              <a:gd name="connsiteX1" fmla="*/ 142436 w 1220695"/>
              <a:gd name="connsiteY1" fmla="*/ 0 h 854446"/>
              <a:gd name="connsiteX2" fmla="*/ 1078259 w 1220695"/>
              <a:gd name="connsiteY2" fmla="*/ 0 h 854446"/>
              <a:gd name="connsiteX3" fmla="*/ 1220695 w 1220695"/>
              <a:gd name="connsiteY3" fmla="*/ 142436 h 854446"/>
              <a:gd name="connsiteX4" fmla="*/ 1220695 w 1220695"/>
              <a:gd name="connsiteY4" fmla="*/ 712010 h 854446"/>
              <a:gd name="connsiteX5" fmla="*/ 1078259 w 1220695"/>
              <a:gd name="connsiteY5" fmla="*/ 854446 h 854446"/>
              <a:gd name="connsiteX6" fmla="*/ 142436 w 1220695"/>
              <a:gd name="connsiteY6" fmla="*/ 854446 h 854446"/>
              <a:gd name="connsiteX7" fmla="*/ 0 w 1220695"/>
              <a:gd name="connsiteY7" fmla="*/ 712010 h 854446"/>
              <a:gd name="connsiteX8" fmla="*/ 0 w 1220695"/>
              <a:gd name="connsiteY8" fmla="*/ 142436 h 854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695" h="854446">
                <a:moveTo>
                  <a:pt x="0" y="142436"/>
                </a:moveTo>
                <a:cubicBezTo>
                  <a:pt x="0" y="63771"/>
                  <a:pt x="63771" y="0"/>
                  <a:pt x="142436" y="0"/>
                </a:cubicBezTo>
                <a:lnTo>
                  <a:pt x="1078259" y="0"/>
                </a:lnTo>
                <a:cubicBezTo>
                  <a:pt x="1156924" y="0"/>
                  <a:pt x="1220695" y="63771"/>
                  <a:pt x="1220695" y="142436"/>
                </a:cubicBezTo>
                <a:lnTo>
                  <a:pt x="1220695" y="712010"/>
                </a:lnTo>
                <a:cubicBezTo>
                  <a:pt x="1220695" y="790675"/>
                  <a:pt x="1156924" y="854446"/>
                  <a:pt x="1078259" y="854446"/>
                </a:cubicBezTo>
                <a:lnTo>
                  <a:pt x="142436" y="854446"/>
                </a:lnTo>
                <a:cubicBezTo>
                  <a:pt x="63771" y="854446"/>
                  <a:pt x="0" y="790675"/>
                  <a:pt x="0" y="712010"/>
                </a:cubicBezTo>
                <a:lnTo>
                  <a:pt x="0" y="142436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678" tIns="102678" rIns="102678" bIns="102678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600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Parameter</a:t>
            </a:r>
            <a:endParaRPr lang="zh-TW" altLang="en-US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157216" y="1755414"/>
            <a:ext cx="337784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Face image &amp; Non-Face image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115651" y="2716123"/>
            <a:ext cx="203132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Get image feature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3422063" y="1820237"/>
            <a:ext cx="360040" cy="242316"/>
          </a:xfrm>
          <a:prstGeom prst="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4434149" y="2779631"/>
            <a:ext cx="360040" cy="242316"/>
          </a:xfrm>
          <a:prstGeom prst="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19800000" flipH="1">
            <a:off x="3502965" y="4250200"/>
            <a:ext cx="360040" cy="242316"/>
          </a:xfrm>
          <a:prstGeom prst="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96235" y="4575761"/>
                <a:ext cx="2919197" cy="1200329"/>
              </a:xfrm>
              <a:prstGeom prst="rect">
                <a:avLst/>
              </a:prstGeom>
              <a:noFill/>
              <a:ln w="76200"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dirty="0" smtClean="0">
                  <a:solidFill>
                    <a:srgbClr val="00B050"/>
                  </a:solidFill>
                </a:endParaRPr>
              </a:p>
              <a:p>
                <a:endParaRPr lang="en-US" altLang="zh-TW" dirty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rgbClr val="00B050"/>
                    </a:solidFill>
                  </a:rPr>
                  <a:t>：</a:t>
                </a:r>
                <a:r>
                  <a:rPr lang="en-US" altLang="zh-TW" dirty="0" smtClean="0">
                    <a:solidFill>
                      <a:srgbClr val="00B050"/>
                    </a:solidFill>
                  </a:rPr>
                  <a:t>feature parameter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unknown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value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35" y="4575761"/>
                <a:ext cx="2919197" cy="1200329"/>
              </a:xfrm>
              <a:prstGeom prst="rect">
                <a:avLst/>
              </a:prstGeom>
              <a:blipFill rotWithShape="1">
                <a:blip r:embed="rId2"/>
                <a:stretch>
                  <a:fillRect b="-3333"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641658" y="6068207"/>
                <a:ext cx="1473993" cy="369332"/>
              </a:xfrm>
              <a:prstGeom prst="rect">
                <a:avLst/>
              </a:prstGeom>
              <a:noFill/>
              <a:ln w="76200"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00B050"/>
                    </a:solidFill>
                  </a:rPr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00B050"/>
                    </a:solidFill>
                  </a:rPr>
                  <a:t>value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658" y="6068207"/>
                <a:ext cx="147399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784" r="-392" b="-10811"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向右箭號 26"/>
          <p:cNvSpPr/>
          <p:nvPr/>
        </p:nvSpPr>
        <p:spPr>
          <a:xfrm flipH="1">
            <a:off x="5404065" y="6131715"/>
            <a:ext cx="360040" cy="242316"/>
          </a:xfrm>
          <a:prstGeom prst="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73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人臉辨識測試</a:t>
            </a:r>
            <a:r>
              <a:rPr lang="zh-TW" altLang="en-US" dirty="0" smtClean="0"/>
              <a:t>流程</a:t>
            </a:r>
            <a:endParaRPr lang="zh-TW" altLang="en-US" dirty="0"/>
          </a:p>
        </p:txBody>
      </p:sp>
      <p:sp>
        <p:nvSpPr>
          <p:cNvPr id="6" name="上彎箭號 5"/>
          <p:cNvSpPr/>
          <p:nvPr/>
        </p:nvSpPr>
        <p:spPr>
          <a:xfrm rot="5400000">
            <a:off x="2488861" y="2445065"/>
            <a:ext cx="780097" cy="88811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254000" extrusionH="63500" contourW="12700" prstMaterial="matte">
            <a:contourClr>
              <a:schemeClr val="lt1"/>
            </a:contourClr>
          </a:sp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手繪多邊形 6"/>
          <p:cNvSpPr/>
          <p:nvPr/>
        </p:nvSpPr>
        <p:spPr>
          <a:xfrm>
            <a:off x="2282182" y="1580312"/>
            <a:ext cx="1313224" cy="919214"/>
          </a:xfrm>
          <a:custGeom>
            <a:avLst/>
            <a:gdLst>
              <a:gd name="connsiteX0" fmla="*/ 0 w 1313224"/>
              <a:gd name="connsiteY0" fmla="*/ 153233 h 919214"/>
              <a:gd name="connsiteX1" fmla="*/ 153233 w 1313224"/>
              <a:gd name="connsiteY1" fmla="*/ 0 h 919214"/>
              <a:gd name="connsiteX2" fmla="*/ 1159991 w 1313224"/>
              <a:gd name="connsiteY2" fmla="*/ 0 h 919214"/>
              <a:gd name="connsiteX3" fmla="*/ 1313224 w 1313224"/>
              <a:gd name="connsiteY3" fmla="*/ 153233 h 919214"/>
              <a:gd name="connsiteX4" fmla="*/ 1313224 w 1313224"/>
              <a:gd name="connsiteY4" fmla="*/ 765981 h 919214"/>
              <a:gd name="connsiteX5" fmla="*/ 1159991 w 1313224"/>
              <a:gd name="connsiteY5" fmla="*/ 919214 h 919214"/>
              <a:gd name="connsiteX6" fmla="*/ 153233 w 1313224"/>
              <a:gd name="connsiteY6" fmla="*/ 919214 h 919214"/>
              <a:gd name="connsiteX7" fmla="*/ 0 w 1313224"/>
              <a:gd name="connsiteY7" fmla="*/ 765981 h 919214"/>
              <a:gd name="connsiteX8" fmla="*/ 0 w 1313224"/>
              <a:gd name="connsiteY8" fmla="*/ 153233 h 9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224" h="919214">
                <a:moveTo>
                  <a:pt x="0" y="153233"/>
                </a:moveTo>
                <a:cubicBezTo>
                  <a:pt x="0" y="68605"/>
                  <a:pt x="68605" y="0"/>
                  <a:pt x="153233" y="0"/>
                </a:cubicBezTo>
                <a:lnTo>
                  <a:pt x="1159991" y="0"/>
                </a:lnTo>
                <a:cubicBezTo>
                  <a:pt x="1244619" y="0"/>
                  <a:pt x="1313224" y="68605"/>
                  <a:pt x="1313224" y="153233"/>
                </a:cubicBezTo>
                <a:lnTo>
                  <a:pt x="1313224" y="765981"/>
                </a:lnTo>
                <a:cubicBezTo>
                  <a:pt x="1313224" y="850609"/>
                  <a:pt x="1244619" y="919214"/>
                  <a:pt x="1159991" y="919214"/>
                </a:cubicBezTo>
                <a:lnTo>
                  <a:pt x="153233" y="919214"/>
                </a:lnTo>
                <a:cubicBezTo>
                  <a:pt x="68605" y="919214"/>
                  <a:pt x="0" y="850609"/>
                  <a:pt x="0" y="765981"/>
                </a:cubicBezTo>
                <a:lnTo>
                  <a:pt x="0" y="153233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080" tIns="121080" rIns="121080" bIns="12108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2000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 Data</a:t>
            </a:r>
          </a:p>
        </p:txBody>
      </p:sp>
      <p:sp>
        <p:nvSpPr>
          <p:cNvPr id="9" name="矩形 8"/>
          <p:cNvSpPr/>
          <p:nvPr/>
        </p:nvSpPr>
        <p:spPr>
          <a:xfrm>
            <a:off x="3595407" y="1667980"/>
            <a:ext cx="955114" cy="74295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上彎箭號 9"/>
          <p:cNvSpPr/>
          <p:nvPr/>
        </p:nvSpPr>
        <p:spPr>
          <a:xfrm rot="5400000">
            <a:off x="3577664" y="3477647"/>
            <a:ext cx="780097" cy="88811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254000" extrusionH="63500" contourW="12700" prstMaterial="matte">
            <a:contourClr>
              <a:schemeClr val="lt1"/>
            </a:contourClr>
          </a:sp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手繪多邊形 10"/>
          <p:cNvSpPr/>
          <p:nvPr/>
        </p:nvSpPr>
        <p:spPr>
          <a:xfrm>
            <a:off x="3370985" y="2612893"/>
            <a:ext cx="1313224" cy="919214"/>
          </a:xfrm>
          <a:custGeom>
            <a:avLst/>
            <a:gdLst>
              <a:gd name="connsiteX0" fmla="*/ 0 w 1313224"/>
              <a:gd name="connsiteY0" fmla="*/ 153233 h 919214"/>
              <a:gd name="connsiteX1" fmla="*/ 153233 w 1313224"/>
              <a:gd name="connsiteY1" fmla="*/ 0 h 919214"/>
              <a:gd name="connsiteX2" fmla="*/ 1159991 w 1313224"/>
              <a:gd name="connsiteY2" fmla="*/ 0 h 919214"/>
              <a:gd name="connsiteX3" fmla="*/ 1313224 w 1313224"/>
              <a:gd name="connsiteY3" fmla="*/ 153233 h 919214"/>
              <a:gd name="connsiteX4" fmla="*/ 1313224 w 1313224"/>
              <a:gd name="connsiteY4" fmla="*/ 765981 h 919214"/>
              <a:gd name="connsiteX5" fmla="*/ 1159991 w 1313224"/>
              <a:gd name="connsiteY5" fmla="*/ 919214 h 919214"/>
              <a:gd name="connsiteX6" fmla="*/ 153233 w 1313224"/>
              <a:gd name="connsiteY6" fmla="*/ 919214 h 919214"/>
              <a:gd name="connsiteX7" fmla="*/ 0 w 1313224"/>
              <a:gd name="connsiteY7" fmla="*/ 765981 h 919214"/>
              <a:gd name="connsiteX8" fmla="*/ 0 w 1313224"/>
              <a:gd name="connsiteY8" fmla="*/ 153233 h 9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224" h="919214">
                <a:moveTo>
                  <a:pt x="0" y="153233"/>
                </a:moveTo>
                <a:cubicBezTo>
                  <a:pt x="0" y="68605"/>
                  <a:pt x="68605" y="0"/>
                  <a:pt x="153233" y="0"/>
                </a:cubicBezTo>
                <a:lnTo>
                  <a:pt x="1159991" y="0"/>
                </a:lnTo>
                <a:cubicBezTo>
                  <a:pt x="1244619" y="0"/>
                  <a:pt x="1313224" y="68605"/>
                  <a:pt x="1313224" y="153233"/>
                </a:cubicBezTo>
                <a:lnTo>
                  <a:pt x="1313224" y="765981"/>
                </a:lnTo>
                <a:cubicBezTo>
                  <a:pt x="1313224" y="850609"/>
                  <a:pt x="1244619" y="919214"/>
                  <a:pt x="1159991" y="919214"/>
                </a:cubicBezTo>
                <a:lnTo>
                  <a:pt x="153233" y="919214"/>
                </a:lnTo>
                <a:cubicBezTo>
                  <a:pt x="68605" y="919214"/>
                  <a:pt x="0" y="850609"/>
                  <a:pt x="0" y="765981"/>
                </a:cubicBezTo>
                <a:lnTo>
                  <a:pt x="0" y="153233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080" tIns="121080" rIns="121080" bIns="12108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2000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</a:t>
            </a:r>
            <a:endParaRPr lang="zh-TW" altLang="en-US" sz="20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84210" y="2700561"/>
            <a:ext cx="955114" cy="74295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上彎箭號 12"/>
          <p:cNvSpPr/>
          <p:nvPr/>
        </p:nvSpPr>
        <p:spPr>
          <a:xfrm rot="5400000">
            <a:off x="4666467" y="4510229"/>
            <a:ext cx="780097" cy="888113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254000" extrusionH="63500" contourW="12700" prstMaterial="matte">
            <a:contourClr>
              <a:schemeClr val="lt1"/>
            </a:contourClr>
          </a:sp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手繪多邊形 13"/>
          <p:cNvSpPr/>
          <p:nvPr/>
        </p:nvSpPr>
        <p:spPr>
          <a:xfrm>
            <a:off x="4459789" y="3645475"/>
            <a:ext cx="1313224" cy="919214"/>
          </a:xfrm>
          <a:custGeom>
            <a:avLst/>
            <a:gdLst>
              <a:gd name="connsiteX0" fmla="*/ 0 w 1313224"/>
              <a:gd name="connsiteY0" fmla="*/ 153233 h 919214"/>
              <a:gd name="connsiteX1" fmla="*/ 153233 w 1313224"/>
              <a:gd name="connsiteY1" fmla="*/ 0 h 919214"/>
              <a:gd name="connsiteX2" fmla="*/ 1159991 w 1313224"/>
              <a:gd name="connsiteY2" fmla="*/ 0 h 919214"/>
              <a:gd name="connsiteX3" fmla="*/ 1313224 w 1313224"/>
              <a:gd name="connsiteY3" fmla="*/ 153233 h 919214"/>
              <a:gd name="connsiteX4" fmla="*/ 1313224 w 1313224"/>
              <a:gd name="connsiteY4" fmla="*/ 765981 h 919214"/>
              <a:gd name="connsiteX5" fmla="*/ 1159991 w 1313224"/>
              <a:gd name="connsiteY5" fmla="*/ 919214 h 919214"/>
              <a:gd name="connsiteX6" fmla="*/ 153233 w 1313224"/>
              <a:gd name="connsiteY6" fmla="*/ 919214 h 919214"/>
              <a:gd name="connsiteX7" fmla="*/ 0 w 1313224"/>
              <a:gd name="connsiteY7" fmla="*/ 765981 h 919214"/>
              <a:gd name="connsiteX8" fmla="*/ 0 w 1313224"/>
              <a:gd name="connsiteY8" fmla="*/ 153233 h 9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224" h="919214">
                <a:moveTo>
                  <a:pt x="0" y="153233"/>
                </a:moveTo>
                <a:cubicBezTo>
                  <a:pt x="0" y="68605"/>
                  <a:pt x="68605" y="0"/>
                  <a:pt x="153233" y="0"/>
                </a:cubicBezTo>
                <a:lnTo>
                  <a:pt x="1159991" y="0"/>
                </a:lnTo>
                <a:cubicBezTo>
                  <a:pt x="1244619" y="0"/>
                  <a:pt x="1313224" y="68605"/>
                  <a:pt x="1313224" y="153233"/>
                </a:cubicBezTo>
                <a:lnTo>
                  <a:pt x="1313224" y="765981"/>
                </a:lnTo>
                <a:cubicBezTo>
                  <a:pt x="1313224" y="850609"/>
                  <a:pt x="1244619" y="919214"/>
                  <a:pt x="1159991" y="919214"/>
                </a:cubicBezTo>
                <a:lnTo>
                  <a:pt x="153233" y="919214"/>
                </a:lnTo>
                <a:cubicBezTo>
                  <a:pt x="68605" y="919214"/>
                  <a:pt x="0" y="850609"/>
                  <a:pt x="0" y="765981"/>
                </a:cubicBezTo>
                <a:lnTo>
                  <a:pt x="0" y="153233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080" tIns="121080" rIns="121080" bIns="12108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2000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</a:t>
            </a:r>
            <a:endParaRPr lang="zh-TW" altLang="en-US" sz="20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3014" y="3733143"/>
            <a:ext cx="955114" cy="74295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 15"/>
          <p:cNvSpPr/>
          <p:nvPr/>
        </p:nvSpPr>
        <p:spPr>
          <a:xfrm>
            <a:off x="5548592" y="4678056"/>
            <a:ext cx="1313224" cy="919214"/>
          </a:xfrm>
          <a:custGeom>
            <a:avLst/>
            <a:gdLst>
              <a:gd name="connsiteX0" fmla="*/ 0 w 1313224"/>
              <a:gd name="connsiteY0" fmla="*/ 153233 h 919214"/>
              <a:gd name="connsiteX1" fmla="*/ 153233 w 1313224"/>
              <a:gd name="connsiteY1" fmla="*/ 0 h 919214"/>
              <a:gd name="connsiteX2" fmla="*/ 1159991 w 1313224"/>
              <a:gd name="connsiteY2" fmla="*/ 0 h 919214"/>
              <a:gd name="connsiteX3" fmla="*/ 1313224 w 1313224"/>
              <a:gd name="connsiteY3" fmla="*/ 153233 h 919214"/>
              <a:gd name="connsiteX4" fmla="*/ 1313224 w 1313224"/>
              <a:gd name="connsiteY4" fmla="*/ 765981 h 919214"/>
              <a:gd name="connsiteX5" fmla="*/ 1159991 w 1313224"/>
              <a:gd name="connsiteY5" fmla="*/ 919214 h 919214"/>
              <a:gd name="connsiteX6" fmla="*/ 153233 w 1313224"/>
              <a:gd name="connsiteY6" fmla="*/ 919214 h 919214"/>
              <a:gd name="connsiteX7" fmla="*/ 0 w 1313224"/>
              <a:gd name="connsiteY7" fmla="*/ 765981 h 919214"/>
              <a:gd name="connsiteX8" fmla="*/ 0 w 1313224"/>
              <a:gd name="connsiteY8" fmla="*/ 153233 h 9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224" h="919214">
                <a:moveTo>
                  <a:pt x="0" y="153233"/>
                </a:moveTo>
                <a:cubicBezTo>
                  <a:pt x="0" y="68605"/>
                  <a:pt x="68605" y="0"/>
                  <a:pt x="153233" y="0"/>
                </a:cubicBezTo>
                <a:lnTo>
                  <a:pt x="1159991" y="0"/>
                </a:lnTo>
                <a:cubicBezTo>
                  <a:pt x="1244619" y="0"/>
                  <a:pt x="1313224" y="68605"/>
                  <a:pt x="1313224" y="153233"/>
                </a:cubicBezTo>
                <a:lnTo>
                  <a:pt x="1313224" y="765981"/>
                </a:lnTo>
                <a:cubicBezTo>
                  <a:pt x="1313224" y="850609"/>
                  <a:pt x="1244619" y="919214"/>
                  <a:pt x="1159991" y="919214"/>
                </a:cubicBezTo>
                <a:lnTo>
                  <a:pt x="153233" y="919214"/>
                </a:lnTo>
                <a:cubicBezTo>
                  <a:pt x="68605" y="919214"/>
                  <a:pt x="0" y="850609"/>
                  <a:pt x="0" y="765981"/>
                </a:cubicBezTo>
                <a:lnTo>
                  <a:pt x="0" y="153233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080" tIns="121080" rIns="121080" bIns="12108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2000" kern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endParaRPr lang="zh-TW" altLang="en-US" sz="20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550521" y="1854789"/>
            <a:ext cx="342914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Face image or Non-Face image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3892944" y="1918761"/>
            <a:ext cx="360040" cy="242316"/>
          </a:xfrm>
          <a:prstGeom prst="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639324" y="2887370"/>
            <a:ext cx="203132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Get image feature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4957822" y="2950878"/>
            <a:ext cx="360040" cy="242316"/>
          </a:xfrm>
          <a:prstGeom prst="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rot="19800000" flipH="1">
            <a:off x="3870518" y="4553632"/>
            <a:ext cx="360040" cy="242316"/>
          </a:xfrm>
          <a:prstGeom prst="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63788" y="4879193"/>
                <a:ext cx="2919197" cy="1200329"/>
              </a:xfrm>
              <a:prstGeom prst="rect">
                <a:avLst/>
              </a:prstGeom>
              <a:noFill/>
              <a:ln w="76200"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dirty="0" smtClean="0">
                  <a:solidFill>
                    <a:srgbClr val="00B050"/>
                  </a:solidFill>
                </a:endParaRPr>
              </a:p>
              <a:p>
                <a:endParaRPr lang="en-US" altLang="zh-TW" dirty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rgbClr val="00B050"/>
                    </a:solidFill>
                  </a:rPr>
                  <a:t>：</a:t>
                </a:r>
                <a:r>
                  <a:rPr lang="en-US" altLang="zh-TW" dirty="0" smtClean="0">
                    <a:solidFill>
                      <a:srgbClr val="00B050"/>
                    </a:solidFill>
                  </a:rPr>
                  <a:t>feature parameter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known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value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88" y="4879193"/>
                <a:ext cx="2919197" cy="1200329"/>
              </a:xfrm>
              <a:prstGeom prst="rect">
                <a:avLst/>
              </a:prstGeom>
              <a:blipFill rotWithShape="1">
                <a:blip r:embed="rId2"/>
                <a:stretch>
                  <a:fillRect b="-3333"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向右箭號 20"/>
          <p:cNvSpPr/>
          <p:nvPr/>
        </p:nvSpPr>
        <p:spPr>
          <a:xfrm rot="5400000">
            <a:off x="6025184" y="5733256"/>
            <a:ext cx="360040" cy="242316"/>
          </a:xfrm>
          <a:prstGeom prst="rightArrow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612734" y="6165304"/>
            <a:ext cx="118494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Get result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92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6" grpId="0" animBg="1"/>
      <p:bldP spid="4" grpId="0" animBg="1"/>
      <p:bldP spid="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Face Detection </a:t>
            </a:r>
            <a:r>
              <a:rPr lang="en-US" altLang="zh-TW" sz="3600" dirty="0" smtClean="0">
                <a:solidFill>
                  <a:schemeClr val="tx1"/>
                </a:solidFill>
              </a:rPr>
              <a:t>step(1)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人</a:t>
            </a:r>
            <a:r>
              <a:rPr lang="zh-TW" altLang="en-US" dirty="0"/>
              <a:t>臉訓練集檔案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err="1" smtClean="0"/>
              <a:t>OpenCV</a:t>
            </a:r>
            <a:r>
              <a:rPr lang="zh-TW" altLang="en-US" dirty="0" smtClean="0"/>
              <a:t>資料夾</a:t>
            </a:r>
            <a:r>
              <a:rPr lang="en-US" altLang="zh-TW" dirty="0" smtClean="0"/>
              <a:t>\data\</a:t>
            </a:r>
            <a:r>
              <a:rPr lang="en-US" altLang="zh-TW" dirty="0" err="1" smtClean="0"/>
              <a:t>haarcascades</a:t>
            </a:r>
            <a:r>
              <a:rPr lang="en-US" altLang="zh-TW" dirty="0" smtClean="0"/>
              <a:t>\haarcascade_frontalface_alt.xml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將檔案複製到專案資料夾中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761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/>
        </p:nvSpPr>
        <p:spPr>
          <a:xfrm>
            <a:off x="205730" y="1086852"/>
            <a:ext cx="8686800" cy="57711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000" b="1" dirty="0"/>
          </a:p>
          <a:p>
            <a:pPr marL="182880" lvl="1"/>
            <a:r>
              <a:rPr lang="en-US" altLang="zh-TW" dirty="0"/>
              <a:t>void </a:t>
            </a:r>
            <a:r>
              <a:rPr lang="en-US" altLang="zh-TW" dirty="0" err="1"/>
              <a:t>CascadeClassifier</a:t>
            </a:r>
            <a:r>
              <a:rPr lang="en-US" altLang="zh-TW" dirty="0"/>
              <a:t>::</a:t>
            </a:r>
            <a:r>
              <a:rPr lang="en-US" altLang="zh-TW" dirty="0" err="1"/>
              <a:t>detectMultiScale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臉部偵測</a:t>
            </a:r>
            <a:r>
              <a:rPr lang="en-US" altLang="zh-TW" b="1" dirty="0" smtClean="0"/>
              <a:t>)</a:t>
            </a:r>
            <a:endParaRPr lang="en-US" altLang="zh-TW" sz="1800" b="1" dirty="0" smtClean="0"/>
          </a:p>
          <a:p>
            <a:pPr marL="274320" lvl="1" indent="0">
              <a:lnSpc>
                <a:spcPct val="150000"/>
              </a:lnSpc>
              <a:buNone/>
            </a:pPr>
            <a:endParaRPr lang="en-US" altLang="zh-TW" sz="1800" b="1" dirty="0" smtClean="0"/>
          </a:p>
          <a:p>
            <a:pPr marL="274320" lvl="1" indent="0">
              <a:lnSpc>
                <a:spcPct val="150000"/>
              </a:lnSpc>
              <a:buNone/>
            </a:pPr>
            <a:r>
              <a:rPr lang="zh-TW" altLang="en-US" sz="1800" b="1" dirty="0" smtClean="0"/>
              <a:t>   它</a:t>
            </a:r>
            <a:r>
              <a:rPr lang="zh-TW" altLang="en-US" sz="1800" b="1" dirty="0"/>
              <a:t>能給我們提供一組參數對</a:t>
            </a:r>
            <a:r>
              <a:rPr lang="en-US" altLang="zh-TW" sz="1800" b="1" dirty="0"/>
              <a:t>(</a:t>
            </a:r>
            <a:r>
              <a:rPr lang="el-GR" altLang="zh-TW" sz="1800" b="1" dirty="0"/>
              <a:t>ϴ</a:t>
            </a:r>
            <a:r>
              <a:rPr lang="en-US" altLang="zh-TW" sz="1800" b="1" dirty="0"/>
              <a:t>, r</a:t>
            </a:r>
            <a:r>
              <a:rPr lang="el-GR" altLang="zh-TW" sz="1800" b="1" dirty="0"/>
              <a:t> ϴ</a:t>
            </a:r>
            <a:r>
              <a:rPr lang="en-US" altLang="zh-TW" sz="1800" b="1" dirty="0"/>
              <a:t>)</a:t>
            </a:r>
            <a:r>
              <a:rPr lang="zh-TW" altLang="en-US" sz="1800" b="1" dirty="0"/>
              <a:t>的集合來表示檢測到的</a:t>
            </a:r>
            <a:r>
              <a:rPr lang="zh-TW" altLang="en-US" sz="1800" b="1" dirty="0" smtClean="0"/>
              <a:t>直線</a:t>
            </a:r>
            <a:endParaRPr lang="en-US" altLang="zh-TW" sz="1800" b="1" dirty="0"/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zh-TW" sz="1800" b="1" dirty="0" smtClean="0"/>
              <a:t>image </a:t>
            </a:r>
            <a:r>
              <a:rPr lang="en-US" altLang="zh-TW" sz="1800" b="1" dirty="0"/>
              <a:t>– </a:t>
            </a:r>
            <a:r>
              <a:rPr lang="zh-TW" altLang="en-US" sz="1800" b="1" dirty="0" smtClean="0"/>
              <a:t>輸入的</a:t>
            </a:r>
            <a:r>
              <a:rPr lang="zh-TW" altLang="en-US" sz="1800" b="1" dirty="0" smtClean="0">
                <a:solidFill>
                  <a:srgbClr val="7030A0"/>
                </a:solidFill>
              </a:rPr>
              <a:t>灰階圖</a:t>
            </a:r>
            <a:r>
              <a:rPr lang="zh-TW" altLang="en-US" sz="1800" b="1" dirty="0" smtClean="0"/>
              <a:t>。</a:t>
            </a:r>
            <a:endParaRPr lang="zh-TW" altLang="en-US" sz="1800" b="1" dirty="0"/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zh-TW" sz="1800" b="1" dirty="0"/>
              <a:t>objects – </a:t>
            </a:r>
            <a:r>
              <a:rPr lang="zh-TW" altLang="en-US" sz="1800" b="1" dirty="0"/>
              <a:t>輸出</a:t>
            </a:r>
            <a:r>
              <a:rPr lang="en-US" altLang="zh-TW" sz="1800" b="1" dirty="0"/>
              <a:t>vector</a:t>
            </a:r>
            <a:r>
              <a:rPr lang="zh-TW" altLang="en-US" sz="1800" b="1" dirty="0"/>
              <a:t>載體容器用於保存被識別的物體矩陣。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zh-TW" sz="1800" b="1" dirty="0" err="1"/>
              <a:t>scaleFactor</a:t>
            </a:r>
            <a:r>
              <a:rPr lang="en-US" altLang="zh-TW" sz="1800" b="1" dirty="0"/>
              <a:t> – </a:t>
            </a:r>
            <a:r>
              <a:rPr lang="zh-TW" altLang="en-US" sz="1800" b="1" dirty="0"/>
              <a:t>指定每張圖片的縮小比例的参數。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zh-TW" sz="1800" b="1" dirty="0" err="1"/>
              <a:t>minNeighbors</a:t>
            </a:r>
            <a:r>
              <a:rPr lang="en-US" altLang="zh-TW" sz="1800" b="1" dirty="0"/>
              <a:t> </a:t>
            </a:r>
            <a:r>
              <a:rPr lang="en-US" altLang="zh-TW" sz="1800" b="1" dirty="0" smtClean="0"/>
              <a:t>– </a:t>
            </a:r>
            <a:r>
              <a:rPr lang="zh-TW" altLang="en-US" sz="1800" b="1" dirty="0" smtClean="0"/>
              <a:t>控制</a:t>
            </a:r>
            <a:r>
              <a:rPr lang="zh-TW" altLang="en-US" sz="1800" b="1" dirty="0"/>
              <a:t>誤檢率，現實圖像中的目標可能會被多次檢測到，因为周圍的像素和不同大小的窗口也會檢測到</a:t>
            </a:r>
            <a:r>
              <a:rPr lang="zh-TW" altLang="en-US" sz="1800" b="1" dirty="0" smtClean="0"/>
              <a:t>目標，默認為</a:t>
            </a:r>
            <a:r>
              <a:rPr lang="en-US" altLang="zh-TW" sz="1800" b="1" dirty="0" smtClean="0"/>
              <a:t>3</a:t>
            </a:r>
            <a:r>
              <a:rPr lang="zh-TW" altLang="en-US" sz="1800" b="1" dirty="0" smtClean="0"/>
              <a:t>，表示至少有</a:t>
            </a:r>
            <a:r>
              <a:rPr lang="en-US" altLang="zh-TW" sz="1800" b="1" dirty="0" smtClean="0"/>
              <a:t>3</a:t>
            </a:r>
            <a:r>
              <a:rPr lang="zh-TW" altLang="en-US" sz="1800" b="1" dirty="0" smtClean="0"/>
              <a:t>次檢測到目標，</a:t>
            </a:r>
            <a:r>
              <a:rPr lang="zh-TW" altLang="en-US" sz="1800" b="1" dirty="0"/>
              <a:t>才認为是目標。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zh-TW" sz="1800" b="1" dirty="0">
                <a:solidFill>
                  <a:srgbClr val="00B050"/>
                </a:solidFill>
              </a:rPr>
              <a:t>flags</a:t>
            </a:r>
            <a:r>
              <a:rPr lang="en-US" altLang="zh-TW" sz="1800" b="1" dirty="0"/>
              <a:t> </a:t>
            </a:r>
            <a:r>
              <a:rPr lang="en-US" altLang="zh-TW" sz="1800" b="1" dirty="0" smtClean="0"/>
              <a:t>– </a:t>
            </a:r>
            <a:r>
              <a:rPr lang="zh-TW" altLang="en-US" sz="1800" b="1" dirty="0" smtClean="0"/>
              <a:t>對於</a:t>
            </a:r>
            <a:r>
              <a:rPr lang="zh-TW" altLang="en-US" sz="1800" b="1" dirty="0"/>
              <a:t>新的分類器沒有用（但目前的</a:t>
            </a:r>
            <a:r>
              <a:rPr lang="en-US" altLang="zh-TW" sz="1800" b="1" dirty="0" err="1"/>
              <a:t>haar</a:t>
            </a:r>
            <a:r>
              <a:rPr lang="zh-TW" altLang="en-US" sz="1800" b="1" dirty="0"/>
              <a:t>分類器都是舊版</a:t>
            </a:r>
            <a:r>
              <a:rPr lang="zh-TW" altLang="en-US" sz="1800" b="1" dirty="0" smtClean="0"/>
              <a:t>的</a:t>
            </a:r>
            <a:r>
              <a:rPr lang="en-US" altLang="zh-TW" sz="1800" b="1" dirty="0" smtClean="0"/>
              <a:t>)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zh-TW" sz="1800" b="1" dirty="0" err="1" smtClean="0"/>
              <a:t>minSize</a:t>
            </a:r>
            <a:r>
              <a:rPr lang="en-US" altLang="zh-TW" sz="1800" b="1" dirty="0" smtClean="0"/>
              <a:t> –</a:t>
            </a:r>
            <a:r>
              <a:rPr lang="zh-TW" altLang="en-US" sz="1800" b="1" dirty="0" smtClean="0"/>
              <a:t> 小於</a:t>
            </a:r>
            <a:r>
              <a:rPr lang="en-US" altLang="zh-TW" sz="1800" b="1" dirty="0" err="1" smtClean="0"/>
              <a:t>minSize</a:t>
            </a:r>
            <a:r>
              <a:rPr lang="zh-TW" altLang="en-US" sz="1800" b="1" dirty="0" smtClean="0"/>
              <a:t>的對象將不會顯示。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altLang="zh-TW" sz="1800" b="1" dirty="0" err="1" smtClean="0"/>
              <a:t>maxSize</a:t>
            </a:r>
            <a:r>
              <a:rPr lang="en-US" altLang="zh-TW" sz="1800" b="1" dirty="0" smtClean="0"/>
              <a:t> –</a:t>
            </a:r>
            <a:r>
              <a:rPr lang="zh-TW" altLang="en-US" sz="1800" b="1" dirty="0" smtClean="0"/>
              <a:t> 大於</a:t>
            </a:r>
            <a:r>
              <a:rPr lang="en-US" altLang="zh-TW" sz="1800" b="1" dirty="0" err="1"/>
              <a:t>maxSize</a:t>
            </a:r>
            <a:r>
              <a:rPr lang="zh-TW" altLang="en-US" sz="1800" b="1" dirty="0"/>
              <a:t>的對象將不會顯示。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750048" y="1772816"/>
            <a:ext cx="7488832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void </a:t>
            </a:r>
            <a:r>
              <a:rPr lang="en-US" altLang="zh-TW" dirty="0" err="1"/>
              <a:t>CascadeClassifier</a:t>
            </a:r>
            <a:r>
              <a:rPr lang="en-US" altLang="zh-TW" dirty="0"/>
              <a:t>::</a:t>
            </a:r>
            <a:r>
              <a:rPr lang="en-US" altLang="zh-TW" dirty="0" err="1" smtClean="0"/>
              <a:t>detectMultiScale</a:t>
            </a:r>
            <a:r>
              <a:rPr lang="en-US" altLang="zh-TW" dirty="0" smtClean="0"/>
              <a:t>(</a:t>
            </a:r>
            <a:r>
              <a:rPr lang="en-US" altLang="zh-TW" dirty="0" err="1">
                <a:solidFill>
                  <a:srgbClr val="7030A0"/>
                </a:solidFill>
              </a:rPr>
              <a:t>const</a:t>
            </a:r>
            <a:r>
              <a:rPr lang="en-US" altLang="zh-TW" dirty="0">
                <a:solidFill>
                  <a:srgbClr val="7030A0"/>
                </a:solidFill>
              </a:rPr>
              <a:t> Mat&amp; </a:t>
            </a:r>
            <a:r>
              <a:rPr lang="en-US" altLang="zh-TW" b="1" dirty="0">
                <a:solidFill>
                  <a:srgbClr val="7030A0"/>
                </a:solidFill>
              </a:rPr>
              <a:t>image</a:t>
            </a:r>
            <a:r>
              <a:rPr lang="en-US" altLang="zh-TW" dirty="0" smtClean="0"/>
              <a:t>,</a:t>
            </a:r>
            <a:r>
              <a:rPr lang="en-US" altLang="zh-TW" dirty="0" smtClean="0">
                <a:solidFill>
                  <a:srgbClr val="7030A0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vector&lt;</a:t>
            </a:r>
            <a:r>
              <a:rPr lang="en-US" altLang="zh-TW" dirty="0" err="1">
                <a:solidFill>
                  <a:srgbClr val="0070C0"/>
                </a:solidFill>
              </a:rPr>
              <a:t>Rect</a:t>
            </a:r>
            <a:r>
              <a:rPr lang="en-US" altLang="zh-TW" dirty="0">
                <a:solidFill>
                  <a:srgbClr val="0070C0"/>
                </a:solidFill>
              </a:rPr>
              <a:t>&gt;&amp; </a:t>
            </a:r>
            <a:r>
              <a:rPr lang="en-US" altLang="zh-TW" b="1" dirty="0">
                <a:solidFill>
                  <a:srgbClr val="0070C0"/>
                </a:solidFill>
              </a:rPr>
              <a:t>objects</a:t>
            </a:r>
            <a:r>
              <a:rPr lang="en-US" altLang="zh-TW" dirty="0" smtClean="0"/>
              <a:t>, </a:t>
            </a:r>
            <a:r>
              <a:rPr lang="en-US" altLang="zh-TW" dirty="0" err="1">
                <a:solidFill>
                  <a:srgbClr val="00B050"/>
                </a:solidFill>
              </a:rPr>
              <a:t>int</a:t>
            </a:r>
            <a:r>
              <a:rPr lang="en-US" altLang="zh-TW" dirty="0">
                <a:solidFill>
                  <a:srgbClr val="00B050"/>
                </a:solidFill>
              </a:rPr>
              <a:t> </a:t>
            </a:r>
            <a:r>
              <a:rPr lang="en-US" altLang="zh-TW" b="1" dirty="0" err="1">
                <a:solidFill>
                  <a:srgbClr val="00B050"/>
                </a:solidFill>
              </a:rPr>
              <a:t>minNeighbors</a:t>
            </a:r>
            <a:r>
              <a:rPr lang="en-US" altLang="zh-TW" dirty="0">
                <a:solidFill>
                  <a:srgbClr val="00B050"/>
                </a:solidFill>
              </a:rPr>
              <a:t>=3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flags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=0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Size </a:t>
            </a:r>
            <a:r>
              <a:rPr lang="en-US" altLang="zh-TW" b="1" dirty="0" err="1">
                <a:solidFill>
                  <a:srgbClr val="FF0000"/>
                </a:solidFill>
              </a:rPr>
              <a:t>minSize</a:t>
            </a:r>
            <a:r>
              <a:rPr lang="en-US" altLang="zh-TW" dirty="0">
                <a:solidFill>
                  <a:srgbClr val="FF0000"/>
                </a:solidFill>
              </a:rPr>
              <a:t>=Size(), Size </a:t>
            </a:r>
            <a:r>
              <a:rPr lang="en-US" altLang="zh-TW" b="1" dirty="0" err="1">
                <a:solidFill>
                  <a:srgbClr val="FF0000"/>
                </a:solidFill>
              </a:rPr>
              <a:t>maxSize</a:t>
            </a:r>
            <a:r>
              <a:rPr lang="en-US" altLang="zh-TW" dirty="0">
                <a:solidFill>
                  <a:srgbClr val="FF0000"/>
                </a:solidFill>
              </a:rPr>
              <a:t>=Size</a:t>
            </a:r>
            <a:r>
              <a:rPr lang="en-US" altLang="zh-TW" dirty="0" smtClean="0">
                <a:solidFill>
                  <a:srgbClr val="FF0000"/>
                </a:solidFill>
              </a:rPr>
              <a:t>()</a:t>
            </a:r>
            <a:r>
              <a:rPr lang="en-US" altLang="zh-TW" dirty="0"/>
              <a:t> 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990600"/>
          </a:xfrm>
        </p:spPr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Face Detection </a:t>
            </a:r>
            <a:r>
              <a:rPr lang="en-US" altLang="zh-TW" sz="3600" dirty="0" smtClean="0">
                <a:solidFill>
                  <a:schemeClr val="tx1"/>
                </a:solidFill>
              </a:rPr>
              <a:t>step(2)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01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detectMultiScale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rgbClr val="00B050"/>
                </a:solidFill>
              </a:rPr>
              <a:t>flags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CV_HAAR_DO_CANNY_PRUNING</a:t>
            </a:r>
          </a:p>
          <a:p>
            <a:pPr lvl="1"/>
            <a:r>
              <a:rPr lang="en-US" altLang="zh-TW" b="1" dirty="0" smtClean="0"/>
              <a:t>//</a:t>
            </a:r>
            <a:r>
              <a:rPr lang="zh-TW" altLang="en-US" b="1" dirty="0"/>
              <a:t>這個值告訴</a:t>
            </a:r>
            <a:r>
              <a:rPr lang="zh-TW" altLang="en-US" b="1" dirty="0" smtClean="0"/>
              <a:t>分類</a:t>
            </a:r>
            <a:r>
              <a:rPr lang="zh-TW" altLang="en-US" b="1" dirty="0"/>
              <a:t>器跳過平滑（無邊緣）</a:t>
            </a:r>
            <a:r>
              <a:rPr lang="zh-TW" altLang="en-US" b="1" dirty="0" smtClean="0"/>
              <a:t>區域</a:t>
            </a:r>
            <a:endParaRPr lang="en-US" altLang="zh-TW" b="1" dirty="0" smtClean="0"/>
          </a:p>
          <a:p>
            <a:r>
              <a:rPr lang="en-US" altLang="zh-TW" dirty="0" smtClean="0">
                <a:solidFill>
                  <a:srgbClr val="0070C0"/>
                </a:solidFill>
              </a:rPr>
              <a:t>CV_HAAR_SCALE_IMAGE</a:t>
            </a:r>
          </a:p>
          <a:p>
            <a:pPr lvl="1"/>
            <a:r>
              <a:rPr lang="en-US" altLang="zh-TW" b="1" dirty="0" smtClean="0"/>
              <a:t>//</a:t>
            </a:r>
            <a:r>
              <a:rPr lang="zh-TW" altLang="en-US" b="1" dirty="0"/>
              <a:t>這個值告訴分類器不要縮放分類器，而是縮放</a:t>
            </a:r>
            <a:r>
              <a:rPr lang="zh-TW" altLang="en-US" b="1" dirty="0" smtClean="0"/>
              <a:t>圖像</a:t>
            </a:r>
            <a:endParaRPr lang="en-US" altLang="zh-TW" b="1" dirty="0" smtClean="0"/>
          </a:p>
          <a:p>
            <a:r>
              <a:rPr lang="en-US" altLang="zh-TW" dirty="0" smtClean="0">
                <a:solidFill>
                  <a:srgbClr val="0070C0"/>
                </a:solidFill>
              </a:rPr>
              <a:t>CV_HAAR_FIND_BIGGEST_OBJECT</a:t>
            </a:r>
          </a:p>
          <a:p>
            <a:pPr lvl="1"/>
            <a:r>
              <a:rPr lang="en-US" altLang="zh-TW" b="1" dirty="0" smtClean="0"/>
              <a:t>//</a:t>
            </a:r>
            <a:r>
              <a:rPr lang="zh-TW" altLang="en-US" b="1" dirty="0"/>
              <a:t>告訴分類器只返回最大的</a:t>
            </a:r>
            <a:r>
              <a:rPr lang="zh-TW" altLang="en-US" b="1" dirty="0" smtClean="0"/>
              <a:t>目標</a:t>
            </a:r>
            <a:endParaRPr lang="en-US" altLang="zh-TW" b="1" dirty="0" smtClean="0"/>
          </a:p>
          <a:p>
            <a:r>
              <a:rPr lang="en-US" altLang="zh-TW" dirty="0" smtClean="0">
                <a:solidFill>
                  <a:srgbClr val="0070C0"/>
                </a:solidFill>
              </a:rPr>
              <a:t>CV_HAAR_DO_ROUGH_SEARCH</a:t>
            </a:r>
          </a:p>
          <a:p>
            <a:pPr lvl="1"/>
            <a:r>
              <a:rPr lang="en-US" altLang="zh-TW" b="1" dirty="0" smtClean="0"/>
              <a:t>//</a:t>
            </a:r>
            <a:r>
              <a:rPr lang="zh-TW" altLang="en-US" b="1" dirty="0"/>
              <a:t>它只能和上面一個參數一起使用，告訴分類器在任何窗口，只要第一個候選者被發現則結束搜尋。</a:t>
            </a:r>
          </a:p>
        </p:txBody>
      </p:sp>
    </p:spTree>
    <p:extLst>
      <p:ext uri="{BB962C8B-B14F-4D97-AF65-F5344CB8AC3E}">
        <p14:creationId xmlns:p14="http://schemas.microsoft.com/office/powerpoint/2010/main" val="251616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Face Detection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</a:rPr>
              <a:t>code(1</a:t>
            </a:r>
            <a:r>
              <a:rPr lang="en-US" altLang="zh-TW" sz="3600" dirty="0">
                <a:solidFill>
                  <a:schemeClr val="tx1"/>
                </a:solidFill>
              </a:rPr>
              <a:t>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1400" dirty="0"/>
              <a:t>#include &lt;</a:t>
            </a:r>
            <a:r>
              <a:rPr lang="en-US" altLang="zh-TW" sz="1400" dirty="0" err="1"/>
              <a:t>opencv</a:t>
            </a:r>
            <a:r>
              <a:rPr lang="en-US" altLang="zh-TW" sz="1400" dirty="0"/>
              <a:t>\</a:t>
            </a:r>
            <a:r>
              <a:rPr lang="en-US" altLang="zh-TW" sz="1400" dirty="0" err="1"/>
              <a:t>highgui.h</a:t>
            </a:r>
            <a:r>
              <a:rPr lang="en-US" altLang="zh-TW" sz="1400" dirty="0"/>
              <a:t>&gt;</a:t>
            </a:r>
          </a:p>
          <a:p>
            <a:pPr marL="0" indent="0">
              <a:buNone/>
            </a:pPr>
            <a:r>
              <a:rPr lang="en-US" altLang="zh-TW" sz="1400" dirty="0"/>
              <a:t>#include &lt;</a:t>
            </a:r>
            <a:r>
              <a:rPr lang="en-US" altLang="zh-TW" sz="1400" dirty="0" err="1"/>
              <a:t>opencv</a:t>
            </a:r>
            <a:r>
              <a:rPr lang="en-US" altLang="zh-TW" sz="1400" dirty="0"/>
              <a:t>\</a:t>
            </a:r>
            <a:r>
              <a:rPr lang="en-US" altLang="zh-TW" sz="1400" dirty="0" err="1"/>
              <a:t>cv.h</a:t>
            </a:r>
            <a:r>
              <a:rPr lang="en-US" altLang="zh-TW" sz="1400" dirty="0"/>
              <a:t>&gt;</a:t>
            </a:r>
          </a:p>
          <a:p>
            <a:pPr marL="0" indent="0">
              <a:buNone/>
            </a:pPr>
            <a:endParaRPr lang="zh-TW" altLang="en-US" sz="1400" dirty="0"/>
          </a:p>
          <a:p>
            <a:pPr marL="0" indent="0">
              <a:buNone/>
            </a:pPr>
            <a:r>
              <a:rPr lang="en-US" altLang="zh-TW" sz="1400" dirty="0"/>
              <a:t>using namespace </a:t>
            </a:r>
            <a:r>
              <a:rPr lang="en-US" altLang="zh-TW" sz="1400" dirty="0" err="1"/>
              <a:t>std</a:t>
            </a:r>
            <a:r>
              <a:rPr lang="en-US" altLang="zh-TW" sz="1400" dirty="0"/>
              <a:t>;</a:t>
            </a:r>
          </a:p>
          <a:p>
            <a:pPr marL="0" indent="0">
              <a:buNone/>
            </a:pPr>
            <a:r>
              <a:rPr lang="en-US" altLang="zh-TW" sz="1400" dirty="0"/>
              <a:t>using namespace cv;</a:t>
            </a:r>
          </a:p>
          <a:p>
            <a:pPr marL="0" indent="0">
              <a:buNone/>
            </a:pPr>
            <a:endParaRPr lang="zh-TW" altLang="en-US" sz="1400" dirty="0"/>
          </a:p>
          <a:p>
            <a:pPr marL="0" indent="0">
              <a:buNone/>
            </a:pPr>
            <a:r>
              <a:rPr lang="en-US" altLang="zh-TW" sz="1400" dirty="0"/>
              <a:t>void </a:t>
            </a:r>
            <a:r>
              <a:rPr lang="en-US" altLang="zh-TW" sz="1400" dirty="0" err="1"/>
              <a:t>detectAndDisplay</a:t>
            </a:r>
            <a:r>
              <a:rPr lang="en-US" altLang="zh-TW" sz="1400" dirty="0"/>
              <a:t>(Mat);</a:t>
            </a:r>
          </a:p>
          <a:p>
            <a:pPr marL="0" indent="0">
              <a:buNone/>
            </a:pPr>
            <a:endParaRPr lang="zh-TW" altLang="en-US" sz="1400" dirty="0"/>
          </a:p>
          <a:p>
            <a:pPr marL="0" indent="0">
              <a:buNone/>
            </a:pPr>
            <a:r>
              <a:rPr lang="en-US" altLang="zh-TW" sz="1400" dirty="0"/>
              <a:t>String </a:t>
            </a:r>
            <a:r>
              <a:rPr lang="en-US" altLang="zh-TW" sz="1400" dirty="0" err="1"/>
              <a:t>face_cascade_name</a:t>
            </a:r>
            <a:r>
              <a:rPr lang="en-US" altLang="zh-TW" sz="1400" dirty="0"/>
              <a:t> = </a:t>
            </a:r>
            <a:r>
              <a:rPr lang="en-US" altLang="zh-TW" sz="1400" dirty="0" smtClean="0"/>
              <a:t>"haarcascade_frontalface_alt.xml</a:t>
            </a:r>
            <a:r>
              <a:rPr lang="en-US" altLang="zh-TW" sz="1400" dirty="0"/>
              <a:t>";</a:t>
            </a:r>
          </a:p>
          <a:p>
            <a:pPr marL="0" indent="0">
              <a:buNone/>
            </a:pPr>
            <a:r>
              <a:rPr lang="en-US" altLang="zh-TW" sz="1400" dirty="0" err="1"/>
              <a:t>CascadeClassifier</a:t>
            </a:r>
            <a:r>
              <a:rPr lang="en-US" altLang="zh-TW" sz="1400" dirty="0"/>
              <a:t> </a:t>
            </a:r>
            <a:r>
              <a:rPr lang="en-US" altLang="zh-TW" sz="1400" dirty="0" err="1"/>
              <a:t>face_cascade</a:t>
            </a:r>
            <a:r>
              <a:rPr lang="en-US" altLang="zh-TW" sz="1400" dirty="0"/>
              <a:t>;</a:t>
            </a:r>
          </a:p>
          <a:p>
            <a:pPr marL="0" indent="0">
              <a:buNone/>
            </a:pPr>
            <a:endParaRPr lang="en-US" altLang="zh-TW" sz="1400" dirty="0" smtClean="0"/>
          </a:p>
          <a:p>
            <a:pPr marL="0" indent="0">
              <a:buNone/>
            </a:pPr>
            <a:r>
              <a:rPr lang="en-US" altLang="zh-TW" sz="1400" dirty="0" err="1"/>
              <a:t>int</a:t>
            </a:r>
            <a:r>
              <a:rPr lang="en-US" altLang="zh-TW" sz="1400" dirty="0"/>
              <a:t> main()</a:t>
            </a:r>
          </a:p>
          <a:p>
            <a:pPr marL="0" indent="0">
              <a:buNone/>
            </a:pPr>
            <a:r>
              <a:rPr lang="en-US" altLang="zh-TW" sz="1400" dirty="0" smtClean="0"/>
              <a:t>{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 smtClean="0"/>
              <a:t>	if</a:t>
            </a:r>
            <a:r>
              <a:rPr lang="en-US" altLang="zh-TW" sz="1400" dirty="0"/>
              <a:t>(!</a:t>
            </a:r>
            <a:r>
              <a:rPr lang="en-US" altLang="zh-TW" sz="1400" dirty="0" err="1"/>
              <a:t>face_cascade.load</a:t>
            </a:r>
            <a:r>
              <a:rPr lang="en-US" altLang="zh-TW" sz="1400" dirty="0"/>
              <a:t>(</a:t>
            </a:r>
            <a:r>
              <a:rPr lang="en-US" altLang="zh-TW" sz="1400" dirty="0" err="1"/>
              <a:t>face_cascade_name</a:t>
            </a:r>
            <a:r>
              <a:rPr lang="en-US" altLang="zh-TW" sz="1400" dirty="0"/>
              <a:t>))</a:t>
            </a:r>
          </a:p>
          <a:p>
            <a:pPr marL="0" indent="0">
              <a:buNone/>
            </a:pPr>
            <a:r>
              <a:rPr lang="en-US" altLang="zh-TW" sz="1400" dirty="0" smtClean="0"/>
              <a:t>	{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 smtClean="0"/>
              <a:t>		</a:t>
            </a:r>
            <a:r>
              <a:rPr lang="en-US" altLang="zh-TW" sz="1400" dirty="0" err="1" smtClean="0"/>
              <a:t>printf</a:t>
            </a:r>
            <a:r>
              <a:rPr lang="en-US" altLang="zh-TW" sz="1400" dirty="0"/>
              <a:t>("--(!)Error loading\n");</a:t>
            </a:r>
          </a:p>
          <a:p>
            <a:pPr marL="0" indent="0">
              <a:buNone/>
            </a:pPr>
            <a:r>
              <a:rPr lang="en-US" altLang="zh-TW" sz="1400" dirty="0" smtClean="0"/>
              <a:t>		return </a:t>
            </a:r>
            <a:r>
              <a:rPr lang="en-US" altLang="zh-TW" sz="1400" dirty="0"/>
              <a:t>-1;</a:t>
            </a:r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-US" altLang="zh-TW" sz="1400" dirty="0" smtClean="0"/>
              <a:t>}</a:t>
            </a:r>
          </a:p>
          <a:p>
            <a:pPr marL="0" indent="0">
              <a:buNone/>
            </a:pPr>
            <a:r>
              <a:rPr lang="en-US" altLang="zh-TW" sz="1400" dirty="0" smtClean="0"/>
              <a:t>	Mat frame=</a:t>
            </a:r>
            <a:r>
              <a:rPr lang="en-US" altLang="zh-TW" sz="1400" dirty="0" err="1" smtClean="0"/>
              <a:t>imread</a:t>
            </a:r>
            <a:r>
              <a:rPr lang="en-US" altLang="zh-TW" sz="1400" dirty="0" smtClean="0"/>
              <a:t>("</a:t>
            </a:r>
            <a:r>
              <a:rPr lang="zh-TW" altLang="en-US" sz="1400" dirty="0"/>
              <a:t>目標位置含檔名</a:t>
            </a:r>
            <a:r>
              <a:rPr lang="en-US" altLang="zh-TW" sz="1400" dirty="0"/>
              <a:t>", </a:t>
            </a:r>
            <a:r>
              <a:rPr lang="en-US" altLang="zh-TW" sz="1400" dirty="0" smtClean="0"/>
              <a:t>1</a:t>
            </a:r>
            <a:r>
              <a:rPr lang="en-US" altLang="zh-TW" sz="1400" dirty="0"/>
              <a:t>);</a:t>
            </a:r>
          </a:p>
          <a:p>
            <a:pPr marL="0" indent="0">
              <a:buNone/>
            </a:pPr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imshow</a:t>
            </a:r>
            <a:r>
              <a:rPr lang="en-US" altLang="zh-TW" sz="1400" dirty="0"/>
              <a:t>("</a:t>
            </a:r>
            <a:r>
              <a:rPr lang="en-US" altLang="zh-TW" sz="1400" dirty="0" err="1"/>
              <a:t>image",frame</a:t>
            </a:r>
            <a:r>
              <a:rPr lang="en-US" altLang="zh-TW" sz="1400" dirty="0"/>
              <a:t>) ;</a:t>
            </a:r>
          </a:p>
          <a:p>
            <a:pPr marL="0" indent="0">
              <a:buNone/>
            </a:pPr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detectAndDisplay</a:t>
            </a:r>
            <a:r>
              <a:rPr lang="en-US" altLang="zh-TW" sz="1400" dirty="0" smtClean="0"/>
              <a:t>(frame);</a:t>
            </a:r>
          </a:p>
          <a:p>
            <a:pPr marL="0" indent="0">
              <a:buNone/>
            </a:pPr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waitKey</a:t>
            </a:r>
            <a:r>
              <a:rPr lang="en-US" altLang="zh-TW" sz="1400" dirty="0" smtClean="0"/>
              <a:t>(0</a:t>
            </a:r>
            <a:r>
              <a:rPr lang="en-US" altLang="zh-TW" sz="1400" dirty="0"/>
              <a:t>);</a:t>
            </a:r>
          </a:p>
          <a:p>
            <a:pPr marL="0" indent="0">
              <a:buNone/>
            </a:pPr>
            <a:r>
              <a:rPr lang="en-US" altLang="zh-TW" sz="1400" dirty="0" smtClean="0"/>
              <a:t>	return </a:t>
            </a:r>
            <a:r>
              <a:rPr lang="en-US" altLang="zh-TW" sz="1400" dirty="0"/>
              <a:t>0;</a:t>
            </a:r>
          </a:p>
          <a:p>
            <a:pPr marL="0" indent="0">
              <a:buNone/>
            </a:pPr>
            <a:r>
              <a:rPr lang="en-US" altLang="zh-TW" sz="1400" dirty="0"/>
              <a:t>}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29170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Face Detection </a:t>
            </a:r>
            <a:r>
              <a:rPr lang="en-US" altLang="zh-TW" sz="3600" dirty="0" smtClean="0">
                <a:solidFill>
                  <a:schemeClr val="tx1"/>
                </a:solidFill>
              </a:rPr>
              <a:t>code(2)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void </a:t>
            </a:r>
            <a:r>
              <a:rPr lang="en-US" altLang="zh-TW" dirty="0" err="1"/>
              <a:t>detectAndDisplay</a:t>
            </a:r>
            <a:r>
              <a:rPr lang="en-US" altLang="zh-TW" dirty="0"/>
              <a:t>(Mat frame)</a:t>
            </a:r>
          </a:p>
          <a:p>
            <a:pPr marL="0" indent="0">
              <a:buNone/>
            </a:pP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en-US" altLang="zh-TW" dirty="0"/>
              <a:t>	vector&lt;</a:t>
            </a:r>
            <a:r>
              <a:rPr lang="en-US" altLang="zh-TW" dirty="0" err="1"/>
              <a:t>Rect</a:t>
            </a:r>
            <a:r>
              <a:rPr lang="en-US" altLang="zh-TW" dirty="0"/>
              <a:t>&gt; faces;</a:t>
            </a:r>
          </a:p>
          <a:p>
            <a:pPr marL="0" indent="0">
              <a:buNone/>
            </a:pPr>
            <a:r>
              <a:rPr lang="en-US" altLang="zh-TW" dirty="0"/>
              <a:t>	Mat </a:t>
            </a:r>
            <a:r>
              <a:rPr lang="en-US" altLang="zh-TW" dirty="0" err="1"/>
              <a:t>frame_gray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cvtColor</a:t>
            </a:r>
            <a:r>
              <a:rPr lang="en-US" altLang="zh-TW" dirty="0"/>
              <a:t>(frame,frame_gray,CV_BGR2GRAY);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//-- Detect faces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face_cascade.detectMultiScale</a:t>
            </a:r>
            <a:r>
              <a:rPr lang="en-US" altLang="zh-TW" dirty="0"/>
              <a:t>(frame_gray,faces,1.1,2,0|CV_HAAR_SCALE_IMAGE,Size(10,10));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for( </a:t>
            </a:r>
            <a:r>
              <a:rPr lang="en-US" altLang="zh-TW" dirty="0" err="1"/>
              <a:t>int</a:t>
            </a:r>
            <a:r>
              <a:rPr lang="en-US" altLang="zh-TW" dirty="0"/>
              <a:t> i = 0; i &lt; </a:t>
            </a:r>
            <a:r>
              <a:rPr lang="en-US" altLang="zh-TW" dirty="0" err="1"/>
              <a:t>faces.size</a:t>
            </a:r>
            <a:r>
              <a:rPr lang="en-US" altLang="zh-TW" dirty="0"/>
              <a:t>(); i++ )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{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Point p1(faces[i].</a:t>
            </a:r>
            <a:r>
              <a:rPr lang="en-US" altLang="zh-TW" dirty="0" err="1"/>
              <a:t>x,faces</a:t>
            </a:r>
            <a:r>
              <a:rPr lang="en-US" altLang="zh-TW" dirty="0"/>
              <a:t>[i].y) ;</a:t>
            </a:r>
          </a:p>
          <a:p>
            <a:pPr marL="0" indent="0">
              <a:buNone/>
            </a:pPr>
            <a:r>
              <a:rPr lang="en-US" altLang="zh-TW" dirty="0"/>
              <a:t>		Point p2(faces[i].</a:t>
            </a:r>
            <a:r>
              <a:rPr lang="en-US" altLang="zh-TW" dirty="0" err="1"/>
              <a:t>x+faces</a:t>
            </a:r>
            <a:r>
              <a:rPr lang="en-US" altLang="zh-TW" dirty="0"/>
              <a:t>[i].</a:t>
            </a:r>
            <a:r>
              <a:rPr lang="en-US" altLang="zh-TW" dirty="0" err="1"/>
              <a:t>width,faces</a:t>
            </a:r>
            <a:r>
              <a:rPr lang="en-US" altLang="zh-TW" dirty="0"/>
              <a:t>[i].</a:t>
            </a:r>
            <a:r>
              <a:rPr lang="en-US" altLang="zh-TW" dirty="0" err="1"/>
              <a:t>y+faces</a:t>
            </a:r>
            <a:r>
              <a:rPr lang="en-US" altLang="zh-TW" dirty="0"/>
              <a:t>[i].height) 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rectangle(frame,p1,p2,Scalar(0,0,255),2,0) ;</a:t>
            </a:r>
          </a:p>
          <a:p>
            <a:pPr marL="0" indent="0">
              <a:buNone/>
            </a:pPr>
            <a:r>
              <a:rPr lang="en-US" altLang="zh-TW" dirty="0"/>
              <a:t>	}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imshow</a:t>
            </a:r>
            <a:r>
              <a:rPr lang="en-US" altLang="zh-TW" dirty="0"/>
              <a:t>("face </a:t>
            </a:r>
            <a:r>
              <a:rPr lang="en-US" altLang="zh-TW" dirty="0" err="1"/>
              <a:t>detect",frame</a:t>
            </a:r>
            <a:r>
              <a:rPr lang="en-US" altLang="zh-TW" dirty="0"/>
              <a:t>);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28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dirty="0" smtClean="0">
                <a:solidFill>
                  <a:schemeClr val="tx1"/>
                </a:solidFill>
              </a:rPr>
              <a:t>新增</a:t>
            </a:r>
            <a:r>
              <a:rPr lang="en-US" altLang="zh-TW" dirty="0" smtClean="0">
                <a:solidFill>
                  <a:schemeClr val="tx1"/>
                </a:solidFill>
              </a:rPr>
              <a:t>C++</a:t>
            </a:r>
            <a:r>
              <a:rPr lang="zh-TW" altLang="en-US" dirty="0">
                <a:solidFill>
                  <a:schemeClr val="tx1"/>
                </a:solidFill>
              </a:rPr>
              <a:t>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652174"/>
            <a:ext cx="7500515" cy="518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66" y="1628800"/>
            <a:ext cx="5143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82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  <a:latin typeface="+mj-ea"/>
              </a:rPr>
              <a:t>Test code</a:t>
            </a:r>
            <a:endParaRPr lang="zh-TW" altLang="en-US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 smtClean="0">
                <a:solidFill>
                  <a:srgbClr val="FF0000"/>
                </a:solidFill>
              </a:rPr>
              <a:t>#</a:t>
            </a:r>
            <a:r>
              <a:rPr lang="en-US" altLang="zh-TW" sz="2000" dirty="0">
                <a:solidFill>
                  <a:srgbClr val="FF0000"/>
                </a:solidFill>
              </a:rPr>
              <a:t>include </a:t>
            </a:r>
            <a:r>
              <a:rPr lang="en-US" altLang="zh-TW" sz="2000" dirty="0" smtClean="0">
                <a:solidFill>
                  <a:srgbClr val="FF0000"/>
                </a:solidFill>
              </a:rPr>
              <a:t>&lt;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cv.h</a:t>
            </a:r>
            <a:r>
              <a:rPr lang="en-US" altLang="zh-TW" sz="2000" dirty="0" smtClean="0">
                <a:solidFill>
                  <a:srgbClr val="FF0000"/>
                </a:solidFill>
              </a:rPr>
              <a:t>&gt;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#include </a:t>
            </a:r>
            <a:r>
              <a:rPr lang="en-US" altLang="zh-TW" sz="2000" dirty="0" smtClean="0">
                <a:solidFill>
                  <a:srgbClr val="FF0000"/>
                </a:solidFill>
              </a:rPr>
              <a:t>&lt;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highgui.h</a:t>
            </a:r>
            <a:r>
              <a:rPr lang="en-US" altLang="zh-TW" sz="2000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 </a:t>
            </a:r>
            <a:r>
              <a:rPr lang="en-US" altLang="zh-TW" sz="2000" dirty="0">
                <a:solidFill>
                  <a:srgbClr val="00B0F0"/>
                </a:solidFill>
              </a:rPr>
              <a:t>using namespace cv;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70C0"/>
                </a:solidFill>
              </a:rPr>
              <a:t> </a:t>
            </a:r>
            <a:r>
              <a:rPr lang="en-US" altLang="zh-TW" sz="2000" dirty="0" err="1">
                <a:solidFill>
                  <a:srgbClr val="0070C0"/>
                </a:solidFill>
              </a:rPr>
              <a:t>int</a:t>
            </a:r>
            <a:r>
              <a:rPr lang="en-US" altLang="zh-TW" sz="2000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main()</a:t>
            </a:r>
          </a:p>
          <a:p>
            <a:pPr marL="0" indent="0">
              <a:buNone/>
            </a:pPr>
            <a:r>
              <a:rPr lang="en-US" altLang="zh-TW" sz="2000" dirty="0"/>
              <a:t>{</a:t>
            </a:r>
          </a:p>
          <a:p>
            <a:pPr marL="0" indent="0">
              <a:buNone/>
            </a:pPr>
            <a:r>
              <a:rPr lang="en-US" altLang="zh-TW" sz="2000" dirty="0"/>
              <a:t>  </a:t>
            </a:r>
            <a:r>
              <a:rPr lang="en-US" altLang="zh-TW" sz="2000" dirty="0">
                <a:solidFill>
                  <a:srgbClr val="00B050"/>
                </a:solidFill>
              </a:rPr>
              <a:t>Mat</a:t>
            </a:r>
            <a:r>
              <a:rPr lang="en-US" altLang="zh-TW" sz="2000" dirty="0"/>
              <a:t> </a:t>
            </a:r>
            <a:r>
              <a:rPr lang="en-US" altLang="zh-TW" sz="2000" dirty="0" smtClean="0">
                <a:solidFill>
                  <a:srgbClr val="7030A0"/>
                </a:solidFill>
              </a:rPr>
              <a:t>image</a:t>
            </a:r>
            <a:r>
              <a:rPr lang="en-US" altLang="zh-TW" sz="2000" dirty="0" smtClean="0"/>
              <a:t>=</a:t>
            </a:r>
            <a:r>
              <a:rPr lang="en-US" altLang="zh-TW" sz="2000" dirty="0" err="1" smtClean="0"/>
              <a:t>imread</a:t>
            </a:r>
            <a:r>
              <a:rPr lang="en-US" altLang="zh-TW" sz="2000" dirty="0"/>
              <a:t>("</a:t>
            </a:r>
            <a:r>
              <a:rPr lang="zh-TW" altLang="en-US" sz="2000" dirty="0"/>
              <a:t>原始影像檔名</a:t>
            </a:r>
            <a:r>
              <a:rPr lang="en-US" altLang="zh-TW" sz="2000" dirty="0" smtClean="0"/>
              <a:t>", </a:t>
            </a:r>
            <a:r>
              <a:rPr lang="en-US" altLang="zh-TW" sz="2000" dirty="0"/>
              <a:t>1 );</a:t>
            </a:r>
          </a:p>
          <a:p>
            <a:pPr marL="0" indent="0">
              <a:buNone/>
            </a:pPr>
            <a:r>
              <a:rPr lang="en-US" altLang="zh-TW" sz="2000" dirty="0"/>
              <a:t>  </a:t>
            </a:r>
            <a:r>
              <a:rPr lang="en-US" altLang="zh-TW" sz="2000" dirty="0" err="1" smtClean="0"/>
              <a:t>imshow</a:t>
            </a:r>
            <a:r>
              <a:rPr lang="en-US" altLang="zh-TW" sz="2000" dirty="0"/>
              <a:t>( “Window name”, </a:t>
            </a:r>
            <a:r>
              <a:rPr lang="en-US" altLang="zh-TW" sz="2000" dirty="0">
                <a:solidFill>
                  <a:srgbClr val="7030A0"/>
                </a:solidFill>
              </a:rPr>
              <a:t>image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);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  </a:t>
            </a:r>
            <a:r>
              <a:rPr lang="en-US" altLang="zh-TW" sz="2000" dirty="0" err="1">
                <a:solidFill>
                  <a:srgbClr val="00B0F0"/>
                </a:solidFill>
              </a:rPr>
              <a:t>waitKey</a:t>
            </a:r>
            <a:r>
              <a:rPr lang="en-US" altLang="zh-TW" sz="2000" dirty="0">
                <a:solidFill>
                  <a:srgbClr val="00B0F0"/>
                </a:solidFill>
              </a:rPr>
              <a:t>(0</a:t>
            </a:r>
            <a:r>
              <a:rPr lang="en-US" altLang="zh-TW" sz="2000" dirty="0" smtClean="0">
                <a:solidFill>
                  <a:srgbClr val="00B0F0"/>
                </a:solidFill>
              </a:rPr>
              <a:t>);</a:t>
            </a:r>
            <a:r>
              <a:rPr lang="en-US" altLang="zh-TW" sz="2000" dirty="0">
                <a:solidFill>
                  <a:schemeClr val="accent6">
                    <a:lumMod val="50000"/>
                  </a:schemeClr>
                </a:solidFill>
              </a:rPr>
              <a:t> //()</a:t>
            </a:r>
            <a:r>
              <a:rPr lang="zh-TW" altLang="en-US" sz="2000" dirty="0">
                <a:solidFill>
                  <a:schemeClr val="accent6">
                    <a:lumMod val="50000"/>
                  </a:schemeClr>
                </a:solidFill>
              </a:rPr>
              <a:t>內為</a:t>
            </a:r>
            <a:r>
              <a:rPr lang="zh-TW" altLang="en-US" sz="2000" dirty="0" smtClean="0">
                <a:solidFill>
                  <a:schemeClr val="accent6">
                    <a:lumMod val="50000"/>
                  </a:schemeClr>
                </a:solidFill>
              </a:rPr>
              <a:t>毫秒</a:t>
            </a:r>
            <a:endParaRPr lang="en-US" altLang="zh-TW" sz="20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TW" sz="2000" dirty="0"/>
              <a:t>  return 0;</a:t>
            </a:r>
          </a:p>
          <a:p>
            <a:pPr marL="0" indent="0">
              <a:buNone/>
            </a:pPr>
            <a:r>
              <a:rPr lang="en-US" altLang="zh-TW" sz="2000" dirty="0"/>
              <a:t>}</a:t>
            </a:r>
          </a:p>
          <a:p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3419872" y="1556792"/>
            <a:ext cx="5112568" cy="7200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h</a:t>
            </a:r>
            <a:r>
              <a:rPr lang="zh-TW" altLang="en-US" b="1" dirty="0" smtClean="0">
                <a:solidFill>
                  <a:srgbClr val="FF0000"/>
                </a:solidFill>
              </a:rPr>
              <a:t>檔案路徑</a:t>
            </a:r>
            <a:r>
              <a:rPr lang="en-US" altLang="zh-TW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根據</a:t>
            </a:r>
            <a:r>
              <a:rPr lang="en-US" altLang="zh-TW" b="1" dirty="0" smtClean="0">
                <a:solidFill>
                  <a:srgbClr val="FF0000"/>
                </a:solidFill>
              </a:rPr>
              <a:t>VC++</a:t>
            </a:r>
            <a:r>
              <a:rPr lang="zh-TW" altLang="en-US" b="1" dirty="0" smtClean="0">
                <a:solidFill>
                  <a:srgbClr val="FF0000"/>
                </a:solidFill>
              </a:rPr>
              <a:t>目錄設定</a:t>
            </a:r>
            <a:r>
              <a:rPr lang="en-US" altLang="zh-TW" b="1" dirty="0" smtClean="0">
                <a:solidFill>
                  <a:srgbClr val="FF0000"/>
                </a:solidFill>
              </a:rPr>
              <a:t>-&gt;Include</a:t>
            </a:r>
            <a:r>
              <a:rPr lang="zh-TW" altLang="en-US" b="1" dirty="0" smtClean="0">
                <a:solidFill>
                  <a:srgbClr val="FF0000"/>
                </a:solidFill>
              </a:rPr>
              <a:t>目錄的</a:t>
            </a:r>
            <a:r>
              <a:rPr lang="en-US" altLang="zh-TW" b="1" dirty="0" err="1" smtClean="0">
                <a:solidFill>
                  <a:srgbClr val="FF0000"/>
                </a:solidFill>
              </a:rPr>
              <a:t>opencv</a:t>
            </a:r>
            <a:r>
              <a:rPr lang="zh-TW" altLang="en-US" b="1" dirty="0" smtClean="0">
                <a:solidFill>
                  <a:srgbClr val="FF0000"/>
                </a:solidFill>
              </a:rPr>
              <a:t>路徑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7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742951"/>
            <a:ext cx="7772400" cy="1470025"/>
          </a:xfrm>
        </p:spPr>
        <p:txBody>
          <a:bodyPr/>
          <a:lstStyle/>
          <a:p>
            <a:r>
              <a:rPr lang="zh-TW" altLang="en-US" b="1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數位影像處理</a:t>
            </a:r>
            <a:r>
              <a:rPr lang="en-US" altLang="zh-TW" b="1" dirty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en-US" altLang="zh-TW" b="1" dirty="0" err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O</a:t>
            </a:r>
            <a:r>
              <a:rPr lang="en-US" altLang="zh-TW" b="1" cap="none" dirty="0" err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pen</a:t>
            </a:r>
            <a:r>
              <a:rPr lang="en-US" altLang="zh-TW" b="1" dirty="0" err="1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CV</a:t>
            </a:r>
            <a:endParaRPr lang="zh-TW" altLang="en-US" b="1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323528" y="34290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TW" sz="3600" dirty="0" smtClean="0">
                <a:solidFill>
                  <a:schemeClr val="accent6">
                    <a:lumMod val="50000"/>
                  </a:schemeClr>
                </a:solidFill>
              </a:rPr>
              <a:t>13.10.2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284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</a:rPr>
              <a:t>OpenCV</a:t>
            </a:r>
            <a:r>
              <a:rPr lang="en-US" altLang="zh-TW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en-US" altLang="zh-TW" dirty="0" smtClean="0">
                <a:solidFill>
                  <a:schemeClr val="tx1"/>
                </a:solidFill>
              </a:rPr>
              <a:t>Binary Image 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79" y="2043076"/>
            <a:ext cx="2600325" cy="2809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059" y="2043075"/>
            <a:ext cx="2600325" cy="28098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7" name="向右箭號 6"/>
          <p:cNvSpPr/>
          <p:nvPr/>
        </p:nvSpPr>
        <p:spPr>
          <a:xfrm>
            <a:off x="4211960" y="3115481"/>
            <a:ext cx="792088" cy="66506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64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6095</TotalTime>
  <Words>2332</Words>
  <Application>Microsoft Office PowerPoint</Application>
  <PresentationFormat>如螢幕大小 (4:3)</PresentationFormat>
  <Paragraphs>675</Paragraphs>
  <Slides>57</Slides>
  <Notes>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58" baseType="lpstr">
      <vt:lpstr>清晰度</vt:lpstr>
      <vt:lpstr>數位影像處理:OpenCV</vt:lpstr>
      <vt:lpstr>OpenCV:安裝</vt:lpstr>
      <vt:lpstr>OpenCV:專案設定</vt:lpstr>
      <vt:lpstr>OpenCV:VC++目錄設定</vt:lpstr>
      <vt:lpstr>OpenCV:連接器設定</vt:lpstr>
      <vt:lpstr>OpenCV:新增C++檔</vt:lpstr>
      <vt:lpstr>OpenCV : Test code</vt:lpstr>
      <vt:lpstr>數位影像處理:OpenCV</vt:lpstr>
      <vt:lpstr>OpenCV : Binary Image </vt:lpstr>
      <vt:lpstr>PowerPoint 簡報</vt:lpstr>
      <vt:lpstr>OpenCV:Mat結構介紹</vt:lpstr>
      <vt:lpstr>OpenCV:基本影像函式</vt:lpstr>
      <vt:lpstr>OpenCV: get RGB pixel</vt:lpstr>
      <vt:lpstr>OpenCV : Binary Image step</vt:lpstr>
      <vt:lpstr>OpenCV : threshold type</vt:lpstr>
      <vt:lpstr>OpenCV : Binary Image code</vt:lpstr>
      <vt:lpstr>OpenCV : Color Binary Image </vt:lpstr>
      <vt:lpstr>OpenCV : Color Binary Image step </vt:lpstr>
      <vt:lpstr>OpenCV : Color Binary Image code </vt:lpstr>
      <vt:lpstr>OpenCV : image 負片效果 </vt:lpstr>
      <vt:lpstr>PowerPoint 簡報</vt:lpstr>
      <vt:lpstr>OpenCV : Sobel</vt:lpstr>
      <vt:lpstr>OpenCV : Sobel step (1)</vt:lpstr>
      <vt:lpstr>OpenCV : Sobel (參數補充說明)</vt:lpstr>
      <vt:lpstr>OpenCV : Sobel step (2)</vt:lpstr>
      <vt:lpstr>OpenCV : Sobel code </vt:lpstr>
      <vt:lpstr>OpenCV : Smoothing </vt:lpstr>
      <vt:lpstr>OpenCV : Gaussian Smoothing step</vt:lpstr>
      <vt:lpstr>OpenCV : Smoothing step</vt:lpstr>
      <vt:lpstr>OpenCV : Bilateral Smoothing step</vt:lpstr>
      <vt:lpstr>OpenCV : Gaussian Smoothing code </vt:lpstr>
      <vt:lpstr>OpenCV : Laplacian</vt:lpstr>
      <vt:lpstr>OpenCV : Laplacian step (1)</vt:lpstr>
      <vt:lpstr>OpenCV : Laplacian step (2)</vt:lpstr>
      <vt:lpstr>OpenCV : Laplacian code </vt:lpstr>
      <vt:lpstr>OpenCV : Canny</vt:lpstr>
      <vt:lpstr>OpenCV : Canny step</vt:lpstr>
      <vt:lpstr>OpenCV : Canny code </vt:lpstr>
      <vt:lpstr>OpenCV :  HoughLines </vt:lpstr>
      <vt:lpstr>OpenCV : HoughLines step (1)</vt:lpstr>
      <vt:lpstr>OpenCV : HoughLines step (2)</vt:lpstr>
      <vt:lpstr>OpenCV : HoughLines code (1) </vt:lpstr>
      <vt:lpstr>OpenCV : HoughLines code (2) </vt:lpstr>
      <vt:lpstr>OpenCV : HoughLines code (2) </vt:lpstr>
      <vt:lpstr>OpenCV :  HoughCircles </vt:lpstr>
      <vt:lpstr>OpenCV : HoughCircles step </vt:lpstr>
      <vt:lpstr>OpenCV : HoughCircles code  (1)</vt:lpstr>
      <vt:lpstr>OpenCV : HoughCircles code  (2)</vt:lpstr>
      <vt:lpstr>Face Detection</vt:lpstr>
      <vt:lpstr>Machine Learning</vt:lpstr>
      <vt:lpstr>人臉辨識訓練流程</vt:lpstr>
      <vt:lpstr>人臉辨識測試流程</vt:lpstr>
      <vt:lpstr>OpenCV : Face Detection step(1) </vt:lpstr>
      <vt:lpstr>OpenCV : Face Detection step(2) </vt:lpstr>
      <vt:lpstr>OpenCV : detectMultiScale flags</vt:lpstr>
      <vt:lpstr>OpenCV : Face Detection code(1)</vt:lpstr>
      <vt:lpstr>OpenCV : Face Detection code(2)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OpenCV安裝與介紹</dc:title>
  <dc:creator>CVlab</dc:creator>
  <cp:lastModifiedBy>Jun</cp:lastModifiedBy>
  <cp:revision>199</cp:revision>
  <dcterms:created xsi:type="dcterms:W3CDTF">2013-07-29T00:35:58Z</dcterms:created>
  <dcterms:modified xsi:type="dcterms:W3CDTF">2015-08-12T09:57:12Z</dcterms:modified>
</cp:coreProperties>
</file>